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media/image17.jpg" ContentType="image/jpg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4" r:id="rId11"/>
    <p:sldId id="268" r:id="rId12"/>
    <p:sldId id="270" r:id="rId13"/>
    <p:sldId id="271" r:id="rId14"/>
    <p:sldId id="272" r:id="rId15"/>
    <p:sldId id="275" r:id="rId16"/>
    <p:sldId id="274" r:id="rId17"/>
    <p:sldId id="278" r:id="rId18"/>
    <p:sldId id="279" r:id="rId19"/>
    <p:sldId id="276" r:id="rId20"/>
    <p:sldId id="280" r:id="rId21"/>
    <p:sldId id="277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DE6722-DBDA-4DE1-8FA0-D8D5DE1B20C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F466BFE-435D-4E08-92C6-BCDB15DB6A5B}">
      <dgm:prSet phldrT="[Текст]"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1 – </a:t>
          </a:r>
          <a:r>
            <a:rPr lang="bg-BG" sz="2800" u="sng" dirty="0"/>
            <a:t>Управление и координация</a:t>
          </a:r>
          <a:endParaRPr lang="bg-BG" sz="2800" dirty="0"/>
        </a:p>
      </dgm:t>
    </dgm:pt>
    <dgm:pt modelId="{DA293A24-E7E0-4F35-A1F3-AB47D83C3223}" type="parTrans" cxnId="{5C4E11E3-CFAF-4DC1-8998-93CBE407A28B}">
      <dgm:prSet/>
      <dgm:spPr/>
      <dgm:t>
        <a:bodyPr/>
        <a:lstStyle/>
        <a:p>
          <a:endParaRPr lang="bg-BG"/>
        </a:p>
      </dgm:t>
    </dgm:pt>
    <dgm:pt modelId="{37C1D5D8-FDD4-4B8B-AFC2-5392496ED608}" type="sibTrans" cxnId="{5C4E11E3-CFAF-4DC1-8998-93CBE407A28B}">
      <dgm:prSet/>
      <dgm:spPr/>
      <dgm:t>
        <a:bodyPr/>
        <a:lstStyle/>
        <a:p>
          <a:endParaRPr lang="bg-BG"/>
        </a:p>
      </dgm:t>
    </dgm:pt>
    <dgm:pt modelId="{E4694BA6-908F-4570-B1F3-10B534AF121E}">
      <dgm:prSet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2 – </a:t>
          </a:r>
          <a:r>
            <a:rPr lang="bg-BG" sz="2800" u="sng" dirty="0"/>
            <a:t>Комуникация и разпространение на информацията</a:t>
          </a:r>
          <a:endParaRPr lang="bg-BG" sz="2800" dirty="0"/>
        </a:p>
      </dgm:t>
    </dgm:pt>
    <dgm:pt modelId="{114B8D65-7752-4C10-806B-654736BC7548}" type="parTrans" cxnId="{D0057763-EDAE-41B7-B081-686D585FA81F}">
      <dgm:prSet/>
      <dgm:spPr/>
      <dgm:t>
        <a:bodyPr/>
        <a:lstStyle/>
        <a:p>
          <a:endParaRPr lang="bg-BG"/>
        </a:p>
      </dgm:t>
    </dgm:pt>
    <dgm:pt modelId="{8F0E0407-9A80-4A63-AC5C-18F2603ECA0D}" type="sibTrans" cxnId="{D0057763-EDAE-41B7-B081-686D585FA81F}">
      <dgm:prSet/>
      <dgm:spPr/>
      <dgm:t>
        <a:bodyPr/>
        <a:lstStyle/>
        <a:p>
          <a:endParaRPr lang="bg-BG"/>
        </a:p>
      </dgm:t>
    </dgm:pt>
    <dgm:pt modelId="{C76CDD3B-CFC1-47DE-BF14-41CC78BFCEEE}">
      <dgm:prSet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3 – </a:t>
          </a:r>
          <a:r>
            <a:rPr lang="bg-BG" sz="2800" u="sng" dirty="0"/>
            <a:t>Създаване на структури за подкрепа на бизнеса</a:t>
          </a:r>
          <a:endParaRPr lang="bg-BG" sz="2800" dirty="0"/>
        </a:p>
      </dgm:t>
    </dgm:pt>
    <dgm:pt modelId="{49E87A3F-6B70-48EB-B256-75E8A4C38FE7}" type="parTrans" cxnId="{7B305A18-8677-4C2D-BEE4-F8789A3CF10C}">
      <dgm:prSet/>
      <dgm:spPr/>
      <dgm:t>
        <a:bodyPr/>
        <a:lstStyle/>
        <a:p>
          <a:endParaRPr lang="bg-BG"/>
        </a:p>
      </dgm:t>
    </dgm:pt>
    <dgm:pt modelId="{6E380A98-2B25-4DFC-986F-5FE375E460D8}" type="sibTrans" cxnId="{7B305A18-8677-4C2D-BEE4-F8789A3CF10C}">
      <dgm:prSet/>
      <dgm:spPr/>
      <dgm:t>
        <a:bodyPr/>
        <a:lstStyle/>
        <a:p>
          <a:endParaRPr lang="bg-BG"/>
        </a:p>
      </dgm:t>
    </dgm:pt>
    <dgm:pt modelId="{A771D82B-C33A-4FF7-9E17-B25DEDF7D2D1}">
      <dgm:prSet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4 – </a:t>
          </a:r>
          <a:r>
            <a:rPr lang="bg-BG" sz="2800" u="sng" dirty="0"/>
            <a:t>Дейности за обучение и менторство</a:t>
          </a:r>
          <a:endParaRPr lang="bg-BG" sz="2800" dirty="0"/>
        </a:p>
      </dgm:t>
    </dgm:pt>
    <dgm:pt modelId="{735A2713-E370-4930-961D-13D33AD5F373}" type="parTrans" cxnId="{B72135AF-E934-49FC-8356-31C154A584EC}">
      <dgm:prSet/>
      <dgm:spPr/>
      <dgm:t>
        <a:bodyPr/>
        <a:lstStyle/>
        <a:p>
          <a:endParaRPr lang="bg-BG"/>
        </a:p>
      </dgm:t>
    </dgm:pt>
    <dgm:pt modelId="{99992F82-8BEE-4871-8979-F8374A66D5E1}" type="sibTrans" cxnId="{B72135AF-E934-49FC-8356-31C154A584EC}">
      <dgm:prSet/>
      <dgm:spPr/>
      <dgm:t>
        <a:bodyPr/>
        <a:lstStyle/>
        <a:p>
          <a:endParaRPr lang="bg-BG"/>
        </a:p>
      </dgm:t>
    </dgm:pt>
    <dgm:pt modelId="{E35F8BE5-541A-4246-A5FF-375781BF6255}">
      <dgm:prSet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5 – </a:t>
          </a:r>
          <a:r>
            <a:rPr lang="bg-BG" sz="2800" u="sng" dirty="0"/>
            <a:t>Дейности за подкрепа на бизнеса </a:t>
          </a:r>
          <a:endParaRPr lang="bg-BG" sz="2800" dirty="0"/>
        </a:p>
      </dgm:t>
    </dgm:pt>
    <dgm:pt modelId="{806D20FD-DEE5-4285-AAD2-CEF565F71F12}" type="parTrans" cxnId="{F5633AA9-56BD-424F-846B-6E9E0367A18E}">
      <dgm:prSet/>
      <dgm:spPr/>
      <dgm:t>
        <a:bodyPr/>
        <a:lstStyle/>
        <a:p>
          <a:endParaRPr lang="bg-BG"/>
        </a:p>
      </dgm:t>
    </dgm:pt>
    <dgm:pt modelId="{25B5B85E-7DB1-451A-BA1E-D062E5A4BC83}" type="sibTrans" cxnId="{F5633AA9-56BD-424F-846B-6E9E0367A18E}">
      <dgm:prSet/>
      <dgm:spPr/>
      <dgm:t>
        <a:bodyPr/>
        <a:lstStyle/>
        <a:p>
          <a:endParaRPr lang="bg-BG"/>
        </a:p>
      </dgm:t>
    </dgm:pt>
    <dgm:pt modelId="{C17FD64E-EA84-4689-9399-BB4105CFBBED}">
      <dgm:prSet custT="1"/>
      <dgm:spPr/>
      <dgm:t>
        <a:bodyPr/>
        <a:lstStyle/>
        <a:p>
          <a:r>
            <a:rPr lang="bg-BG" sz="2800" u="sng" dirty="0"/>
            <a:t>РП</a:t>
          </a:r>
          <a:r>
            <a:rPr lang="ru-RU" sz="2800" u="sng" dirty="0"/>
            <a:t> 6 – </a:t>
          </a:r>
          <a:r>
            <a:rPr lang="bg-BG" sz="2800" u="sng" dirty="0"/>
            <a:t>Разработване и реклама на </a:t>
          </a:r>
          <a:r>
            <a:rPr lang="bg-BG" sz="2800" u="sng" dirty="0" err="1"/>
            <a:t>трансгр.продукт</a:t>
          </a:r>
          <a:endParaRPr lang="bg-BG" sz="2800" dirty="0"/>
        </a:p>
      </dgm:t>
    </dgm:pt>
    <dgm:pt modelId="{B693566F-C5FF-4B0B-AEF2-2BFBC6E91332}" type="parTrans" cxnId="{C5911B6D-6B17-4459-91F6-A4697E8D413F}">
      <dgm:prSet/>
      <dgm:spPr/>
      <dgm:t>
        <a:bodyPr/>
        <a:lstStyle/>
        <a:p>
          <a:endParaRPr lang="bg-BG"/>
        </a:p>
      </dgm:t>
    </dgm:pt>
    <dgm:pt modelId="{E5D4E10F-E1EE-4704-89D9-5E7FE53A34F0}" type="sibTrans" cxnId="{C5911B6D-6B17-4459-91F6-A4697E8D413F}">
      <dgm:prSet/>
      <dgm:spPr/>
      <dgm:t>
        <a:bodyPr/>
        <a:lstStyle/>
        <a:p>
          <a:endParaRPr lang="bg-BG"/>
        </a:p>
      </dgm:t>
    </dgm:pt>
    <dgm:pt modelId="{30C61D27-6E1F-4CA6-856B-4F84E9D144CA}" type="pres">
      <dgm:prSet presAssocID="{CDDE6722-DBDA-4DE1-8FA0-D8D5DE1B20C9}" presName="diagram" presStyleCnt="0">
        <dgm:presLayoutVars>
          <dgm:dir/>
          <dgm:resizeHandles val="exact"/>
        </dgm:presLayoutVars>
      </dgm:prSet>
      <dgm:spPr/>
    </dgm:pt>
    <dgm:pt modelId="{45E95B3E-5BDB-4E21-BF96-2753B3FAE458}" type="pres">
      <dgm:prSet presAssocID="{2F466BFE-435D-4E08-92C6-BCDB15DB6A5B}" presName="node" presStyleLbl="node1" presStyleIdx="0" presStyleCnt="6">
        <dgm:presLayoutVars>
          <dgm:bulletEnabled val="1"/>
        </dgm:presLayoutVars>
      </dgm:prSet>
      <dgm:spPr/>
    </dgm:pt>
    <dgm:pt modelId="{54F6EB08-8D70-4858-9392-27DA72A073A9}" type="pres">
      <dgm:prSet presAssocID="{37C1D5D8-FDD4-4B8B-AFC2-5392496ED608}" presName="sibTrans" presStyleCnt="0"/>
      <dgm:spPr/>
    </dgm:pt>
    <dgm:pt modelId="{93CE5A37-393A-44F9-928A-3CAFDB4AB06C}" type="pres">
      <dgm:prSet presAssocID="{E4694BA6-908F-4570-B1F3-10B534AF121E}" presName="node" presStyleLbl="node1" presStyleIdx="1" presStyleCnt="6">
        <dgm:presLayoutVars>
          <dgm:bulletEnabled val="1"/>
        </dgm:presLayoutVars>
      </dgm:prSet>
      <dgm:spPr/>
    </dgm:pt>
    <dgm:pt modelId="{8D44DEEF-42FE-43B7-AD67-C98E04D3DDE8}" type="pres">
      <dgm:prSet presAssocID="{8F0E0407-9A80-4A63-AC5C-18F2603ECA0D}" presName="sibTrans" presStyleCnt="0"/>
      <dgm:spPr/>
    </dgm:pt>
    <dgm:pt modelId="{6335847F-583D-4414-9C8D-CC41AEA1F8BE}" type="pres">
      <dgm:prSet presAssocID="{C76CDD3B-CFC1-47DE-BF14-41CC78BFCEEE}" presName="node" presStyleLbl="node1" presStyleIdx="2" presStyleCnt="6">
        <dgm:presLayoutVars>
          <dgm:bulletEnabled val="1"/>
        </dgm:presLayoutVars>
      </dgm:prSet>
      <dgm:spPr/>
    </dgm:pt>
    <dgm:pt modelId="{BBC7A980-F2A4-4BEE-A557-B8A460E6BE54}" type="pres">
      <dgm:prSet presAssocID="{6E380A98-2B25-4DFC-986F-5FE375E460D8}" presName="sibTrans" presStyleCnt="0"/>
      <dgm:spPr/>
    </dgm:pt>
    <dgm:pt modelId="{A0A9877F-E17B-4B6A-9180-87E0709D32B2}" type="pres">
      <dgm:prSet presAssocID="{A771D82B-C33A-4FF7-9E17-B25DEDF7D2D1}" presName="node" presStyleLbl="node1" presStyleIdx="3" presStyleCnt="6">
        <dgm:presLayoutVars>
          <dgm:bulletEnabled val="1"/>
        </dgm:presLayoutVars>
      </dgm:prSet>
      <dgm:spPr/>
    </dgm:pt>
    <dgm:pt modelId="{E91CDD12-E088-43BC-8117-D06E40B6E123}" type="pres">
      <dgm:prSet presAssocID="{99992F82-8BEE-4871-8979-F8374A66D5E1}" presName="sibTrans" presStyleCnt="0"/>
      <dgm:spPr/>
    </dgm:pt>
    <dgm:pt modelId="{C5342082-9638-459D-914B-A1FEEC17DECB}" type="pres">
      <dgm:prSet presAssocID="{E35F8BE5-541A-4246-A5FF-375781BF6255}" presName="node" presStyleLbl="node1" presStyleIdx="4" presStyleCnt="6">
        <dgm:presLayoutVars>
          <dgm:bulletEnabled val="1"/>
        </dgm:presLayoutVars>
      </dgm:prSet>
      <dgm:spPr/>
    </dgm:pt>
    <dgm:pt modelId="{5478444F-1164-4A2B-B4CC-F5C7F97E06D0}" type="pres">
      <dgm:prSet presAssocID="{25B5B85E-7DB1-451A-BA1E-D062E5A4BC83}" presName="sibTrans" presStyleCnt="0"/>
      <dgm:spPr/>
    </dgm:pt>
    <dgm:pt modelId="{A9EE868B-9BBC-46B7-9119-B49851A2F404}" type="pres">
      <dgm:prSet presAssocID="{C17FD64E-EA84-4689-9399-BB4105CFBBED}" presName="node" presStyleLbl="node1" presStyleIdx="5" presStyleCnt="6">
        <dgm:presLayoutVars>
          <dgm:bulletEnabled val="1"/>
        </dgm:presLayoutVars>
      </dgm:prSet>
      <dgm:spPr/>
    </dgm:pt>
  </dgm:ptLst>
  <dgm:cxnLst>
    <dgm:cxn modelId="{7B305A18-8677-4C2D-BEE4-F8789A3CF10C}" srcId="{CDDE6722-DBDA-4DE1-8FA0-D8D5DE1B20C9}" destId="{C76CDD3B-CFC1-47DE-BF14-41CC78BFCEEE}" srcOrd="2" destOrd="0" parTransId="{49E87A3F-6B70-48EB-B256-75E8A4C38FE7}" sibTransId="{6E380A98-2B25-4DFC-986F-5FE375E460D8}"/>
    <dgm:cxn modelId="{42F8AB1D-4252-45E0-A591-0A969F6CA43F}" type="presOf" srcId="{C76CDD3B-CFC1-47DE-BF14-41CC78BFCEEE}" destId="{6335847F-583D-4414-9C8D-CC41AEA1F8BE}" srcOrd="0" destOrd="0" presId="urn:microsoft.com/office/officeart/2005/8/layout/default"/>
    <dgm:cxn modelId="{DB1A2028-1C2A-4622-A8C9-45D752C406E2}" type="presOf" srcId="{CDDE6722-DBDA-4DE1-8FA0-D8D5DE1B20C9}" destId="{30C61D27-6E1F-4CA6-856B-4F84E9D144CA}" srcOrd="0" destOrd="0" presId="urn:microsoft.com/office/officeart/2005/8/layout/default"/>
    <dgm:cxn modelId="{D0057763-EDAE-41B7-B081-686D585FA81F}" srcId="{CDDE6722-DBDA-4DE1-8FA0-D8D5DE1B20C9}" destId="{E4694BA6-908F-4570-B1F3-10B534AF121E}" srcOrd="1" destOrd="0" parTransId="{114B8D65-7752-4C10-806B-654736BC7548}" sibTransId="{8F0E0407-9A80-4A63-AC5C-18F2603ECA0D}"/>
    <dgm:cxn modelId="{C5911B6D-6B17-4459-91F6-A4697E8D413F}" srcId="{CDDE6722-DBDA-4DE1-8FA0-D8D5DE1B20C9}" destId="{C17FD64E-EA84-4689-9399-BB4105CFBBED}" srcOrd="5" destOrd="0" parTransId="{B693566F-C5FF-4B0B-AEF2-2BFBC6E91332}" sibTransId="{E5D4E10F-E1EE-4704-89D9-5E7FE53A34F0}"/>
    <dgm:cxn modelId="{5C73CE6E-D8EF-4128-B61B-3DF950FBFBE7}" type="presOf" srcId="{E4694BA6-908F-4570-B1F3-10B534AF121E}" destId="{93CE5A37-393A-44F9-928A-3CAFDB4AB06C}" srcOrd="0" destOrd="0" presId="urn:microsoft.com/office/officeart/2005/8/layout/default"/>
    <dgm:cxn modelId="{48E2399B-7818-4FCB-8BA9-74E4B3073346}" type="presOf" srcId="{E35F8BE5-541A-4246-A5FF-375781BF6255}" destId="{C5342082-9638-459D-914B-A1FEEC17DECB}" srcOrd="0" destOrd="0" presId="urn:microsoft.com/office/officeart/2005/8/layout/default"/>
    <dgm:cxn modelId="{470CD29E-AA7C-47CC-AFF6-6F4BF877EE63}" type="presOf" srcId="{A771D82B-C33A-4FF7-9E17-B25DEDF7D2D1}" destId="{A0A9877F-E17B-4B6A-9180-87E0709D32B2}" srcOrd="0" destOrd="0" presId="urn:microsoft.com/office/officeart/2005/8/layout/default"/>
    <dgm:cxn modelId="{F5633AA9-56BD-424F-846B-6E9E0367A18E}" srcId="{CDDE6722-DBDA-4DE1-8FA0-D8D5DE1B20C9}" destId="{E35F8BE5-541A-4246-A5FF-375781BF6255}" srcOrd="4" destOrd="0" parTransId="{806D20FD-DEE5-4285-AAD2-CEF565F71F12}" sibTransId="{25B5B85E-7DB1-451A-BA1E-D062E5A4BC83}"/>
    <dgm:cxn modelId="{B72135AF-E934-49FC-8356-31C154A584EC}" srcId="{CDDE6722-DBDA-4DE1-8FA0-D8D5DE1B20C9}" destId="{A771D82B-C33A-4FF7-9E17-B25DEDF7D2D1}" srcOrd="3" destOrd="0" parTransId="{735A2713-E370-4930-961D-13D33AD5F373}" sibTransId="{99992F82-8BEE-4871-8979-F8374A66D5E1}"/>
    <dgm:cxn modelId="{526ADDB0-867A-410D-A698-7508AA997302}" type="presOf" srcId="{C17FD64E-EA84-4689-9399-BB4105CFBBED}" destId="{A9EE868B-9BBC-46B7-9119-B49851A2F404}" srcOrd="0" destOrd="0" presId="urn:microsoft.com/office/officeart/2005/8/layout/default"/>
    <dgm:cxn modelId="{E651E9E2-78B7-4B3F-BE8A-A64181D1BEEE}" type="presOf" srcId="{2F466BFE-435D-4E08-92C6-BCDB15DB6A5B}" destId="{45E95B3E-5BDB-4E21-BF96-2753B3FAE458}" srcOrd="0" destOrd="0" presId="urn:microsoft.com/office/officeart/2005/8/layout/default"/>
    <dgm:cxn modelId="{5C4E11E3-CFAF-4DC1-8998-93CBE407A28B}" srcId="{CDDE6722-DBDA-4DE1-8FA0-D8D5DE1B20C9}" destId="{2F466BFE-435D-4E08-92C6-BCDB15DB6A5B}" srcOrd="0" destOrd="0" parTransId="{DA293A24-E7E0-4F35-A1F3-AB47D83C3223}" sibTransId="{37C1D5D8-FDD4-4B8B-AFC2-5392496ED608}"/>
    <dgm:cxn modelId="{90E98637-52FD-4694-A279-649F87C41FE0}" type="presParOf" srcId="{30C61D27-6E1F-4CA6-856B-4F84E9D144CA}" destId="{45E95B3E-5BDB-4E21-BF96-2753B3FAE458}" srcOrd="0" destOrd="0" presId="urn:microsoft.com/office/officeart/2005/8/layout/default"/>
    <dgm:cxn modelId="{0BBEF7C7-DBA5-4A87-ABD7-734C634F6520}" type="presParOf" srcId="{30C61D27-6E1F-4CA6-856B-4F84E9D144CA}" destId="{54F6EB08-8D70-4858-9392-27DA72A073A9}" srcOrd="1" destOrd="0" presId="urn:microsoft.com/office/officeart/2005/8/layout/default"/>
    <dgm:cxn modelId="{F23748EE-58E2-43DE-85F8-25D1D95031F3}" type="presParOf" srcId="{30C61D27-6E1F-4CA6-856B-4F84E9D144CA}" destId="{93CE5A37-393A-44F9-928A-3CAFDB4AB06C}" srcOrd="2" destOrd="0" presId="urn:microsoft.com/office/officeart/2005/8/layout/default"/>
    <dgm:cxn modelId="{D25E71E5-8018-4503-814C-6D7D4ED1F311}" type="presParOf" srcId="{30C61D27-6E1F-4CA6-856B-4F84E9D144CA}" destId="{8D44DEEF-42FE-43B7-AD67-C98E04D3DDE8}" srcOrd="3" destOrd="0" presId="urn:microsoft.com/office/officeart/2005/8/layout/default"/>
    <dgm:cxn modelId="{6A029D64-4DAE-43C0-8524-7B1EF77EB190}" type="presParOf" srcId="{30C61D27-6E1F-4CA6-856B-4F84E9D144CA}" destId="{6335847F-583D-4414-9C8D-CC41AEA1F8BE}" srcOrd="4" destOrd="0" presId="urn:microsoft.com/office/officeart/2005/8/layout/default"/>
    <dgm:cxn modelId="{E15E1D20-C3D3-43A6-97C6-9DC182078C91}" type="presParOf" srcId="{30C61D27-6E1F-4CA6-856B-4F84E9D144CA}" destId="{BBC7A980-F2A4-4BEE-A557-B8A460E6BE54}" srcOrd="5" destOrd="0" presId="urn:microsoft.com/office/officeart/2005/8/layout/default"/>
    <dgm:cxn modelId="{4634D732-E3EB-4069-BB72-064435B5E2D5}" type="presParOf" srcId="{30C61D27-6E1F-4CA6-856B-4F84E9D144CA}" destId="{A0A9877F-E17B-4B6A-9180-87E0709D32B2}" srcOrd="6" destOrd="0" presId="urn:microsoft.com/office/officeart/2005/8/layout/default"/>
    <dgm:cxn modelId="{8EDEE436-1992-4BC9-A42B-F8419DE00C0F}" type="presParOf" srcId="{30C61D27-6E1F-4CA6-856B-4F84E9D144CA}" destId="{E91CDD12-E088-43BC-8117-D06E40B6E123}" srcOrd="7" destOrd="0" presId="urn:microsoft.com/office/officeart/2005/8/layout/default"/>
    <dgm:cxn modelId="{D9F78AA8-5F22-462B-B8BB-E1C9F297DCBB}" type="presParOf" srcId="{30C61D27-6E1F-4CA6-856B-4F84E9D144CA}" destId="{C5342082-9638-459D-914B-A1FEEC17DECB}" srcOrd="8" destOrd="0" presId="urn:microsoft.com/office/officeart/2005/8/layout/default"/>
    <dgm:cxn modelId="{EABA2778-322A-4F41-8771-D87A1B589FFC}" type="presParOf" srcId="{30C61D27-6E1F-4CA6-856B-4F84E9D144CA}" destId="{5478444F-1164-4A2B-B4CC-F5C7F97E06D0}" srcOrd="9" destOrd="0" presId="urn:microsoft.com/office/officeart/2005/8/layout/default"/>
    <dgm:cxn modelId="{CAC3FAFB-838B-4E39-9108-B5E7DEC2DA64}" type="presParOf" srcId="{30C61D27-6E1F-4CA6-856B-4F84E9D144CA}" destId="{A9EE868B-9BBC-46B7-9119-B49851A2F40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ED1E27-7B8F-45CC-988E-C3E2691521FA}" type="doc">
      <dgm:prSet loTypeId="urn:microsoft.com/office/officeart/2005/8/layout/vList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D4115C61-4AFE-4EDA-A83C-C891A90C52D1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bg-BG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Наръчник за първи стъпки във вътрешната обработка на селскостопански продукти</a:t>
          </a:r>
          <a:r>
            <a:rPr lang="ru-RU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;</a:t>
          </a:r>
          <a:endParaRPr lang="bg-BG" dirty="0"/>
        </a:p>
      </dgm:t>
    </dgm:pt>
    <dgm:pt modelId="{958D8467-3382-47D0-8E57-79321FB78041}" type="parTrans" cxnId="{84BAC6D1-20A7-499C-AD35-A89D06188B87}">
      <dgm:prSet/>
      <dgm:spPr/>
      <dgm:t>
        <a:bodyPr/>
        <a:lstStyle/>
        <a:p>
          <a:endParaRPr lang="bg-BG"/>
        </a:p>
      </dgm:t>
    </dgm:pt>
    <dgm:pt modelId="{30B46A36-6A46-4971-98BF-91D50B8C8A0A}" type="sibTrans" cxnId="{84BAC6D1-20A7-499C-AD35-A89D06188B87}">
      <dgm:prSet/>
      <dgm:spPr/>
      <dgm:t>
        <a:bodyPr/>
        <a:lstStyle/>
        <a:p>
          <a:endParaRPr lang="bg-BG"/>
        </a:p>
      </dgm:t>
    </dgm:pt>
    <dgm:pt modelId="{7C983DEB-1149-42F1-B276-53EB6C0516A6}">
      <dgm:prSet/>
      <dgm:spPr/>
      <dgm:t>
        <a:bodyPr/>
        <a:lstStyle/>
        <a:p>
          <a:r>
            <a:rPr lang="bg-BG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Практически наръчник за реклама и маркетинг</a:t>
          </a:r>
          <a:r>
            <a:rPr lang="ru-RU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; </a:t>
          </a:r>
          <a:endParaRPr lang="bg-BG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125F88A2-46B8-48AD-A2CC-7EEA69E6B3FA}" type="parTrans" cxnId="{FAB8B8F9-D1DB-45BC-B9C1-8F6BE2961E89}">
      <dgm:prSet/>
      <dgm:spPr/>
      <dgm:t>
        <a:bodyPr/>
        <a:lstStyle/>
        <a:p>
          <a:endParaRPr lang="bg-BG"/>
        </a:p>
      </dgm:t>
    </dgm:pt>
    <dgm:pt modelId="{FB70496F-3C33-4E30-A423-C375529F4C51}" type="sibTrans" cxnId="{FAB8B8F9-D1DB-45BC-B9C1-8F6BE2961E89}">
      <dgm:prSet/>
      <dgm:spPr/>
      <dgm:t>
        <a:bodyPr/>
        <a:lstStyle/>
        <a:p>
          <a:endParaRPr lang="bg-BG"/>
        </a:p>
      </dgm:t>
    </dgm:pt>
    <dgm:pt modelId="{E47A4130-7F65-465E-B6DC-6280E0FAE41F}">
      <dgm:prSet/>
      <dgm:spPr/>
      <dgm:t>
        <a:bodyPr/>
        <a:lstStyle/>
        <a:p>
          <a:r>
            <a:rPr lang="bg-BG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Ежедневно консултиране на бизнеси</a:t>
          </a:r>
          <a:endParaRPr lang="bg-BG"/>
        </a:p>
      </dgm:t>
    </dgm:pt>
    <dgm:pt modelId="{C85D8817-1190-4F01-B5B0-96F1755C1EB3}" type="parTrans" cxnId="{C263CD7E-2395-47CE-AA86-D1DD392AFBC0}">
      <dgm:prSet/>
      <dgm:spPr/>
      <dgm:t>
        <a:bodyPr/>
        <a:lstStyle/>
        <a:p>
          <a:endParaRPr lang="bg-BG"/>
        </a:p>
      </dgm:t>
    </dgm:pt>
    <dgm:pt modelId="{FA3A74C7-A747-4395-AD8C-53689D4051FA}" type="sibTrans" cxnId="{C263CD7E-2395-47CE-AA86-D1DD392AFBC0}">
      <dgm:prSet/>
      <dgm:spPr/>
      <dgm:t>
        <a:bodyPr/>
        <a:lstStyle/>
        <a:p>
          <a:endParaRPr lang="bg-BG"/>
        </a:p>
      </dgm:t>
    </dgm:pt>
    <dgm:pt modelId="{6A54BD5F-23EE-4603-ACF6-AB0907416213}" type="pres">
      <dgm:prSet presAssocID="{76ED1E27-7B8F-45CC-988E-C3E2691521FA}" presName="linear" presStyleCnt="0">
        <dgm:presLayoutVars>
          <dgm:dir/>
          <dgm:resizeHandles val="exact"/>
        </dgm:presLayoutVars>
      </dgm:prSet>
      <dgm:spPr/>
    </dgm:pt>
    <dgm:pt modelId="{5EA08743-2DC1-4D54-A539-9F32F0C3E3B2}" type="pres">
      <dgm:prSet presAssocID="{D4115C61-4AFE-4EDA-A83C-C891A90C52D1}" presName="comp" presStyleCnt="0"/>
      <dgm:spPr/>
    </dgm:pt>
    <dgm:pt modelId="{3A9DCDBE-0EF1-4A5F-8176-38842688A592}" type="pres">
      <dgm:prSet presAssocID="{D4115C61-4AFE-4EDA-A83C-C891A90C52D1}" presName="box" presStyleLbl="node1" presStyleIdx="0" presStyleCnt="3"/>
      <dgm:spPr/>
    </dgm:pt>
    <dgm:pt modelId="{C2225C81-3840-46C2-8F34-7D6C2C47C6CB}" type="pres">
      <dgm:prSet presAssocID="{D4115C61-4AFE-4EDA-A83C-C891A90C52D1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31ACBEA7-072B-4B4A-A98C-5F4EBEC7F9E2}" type="pres">
      <dgm:prSet presAssocID="{D4115C61-4AFE-4EDA-A83C-C891A90C52D1}" presName="text" presStyleLbl="node1" presStyleIdx="0" presStyleCnt="3">
        <dgm:presLayoutVars>
          <dgm:bulletEnabled val="1"/>
        </dgm:presLayoutVars>
      </dgm:prSet>
      <dgm:spPr/>
    </dgm:pt>
    <dgm:pt modelId="{FF404B5C-EF53-4DCE-9978-7A51643D657D}" type="pres">
      <dgm:prSet presAssocID="{30B46A36-6A46-4971-98BF-91D50B8C8A0A}" presName="spacer" presStyleCnt="0"/>
      <dgm:spPr/>
    </dgm:pt>
    <dgm:pt modelId="{83F4E118-B686-4725-99FA-ED69866609CF}" type="pres">
      <dgm:prSet presAssocID="{7C983DEB-1149-42F1-B276-53EB6C0516A6}" presName="comp" presStyleCnt="0"/>
      <dgm:spPr/>
    </dgm:pt>
    <dgm:pt modelId="{BB07ED7B-9692-447F-90D9-77554A93A88A}" type="pres">
      <dgm:prSet presAssocID="{7C983DEB-1149-42F1-B276-53EB6C0516A6}" presName="box" presStyleLbl="node1" presStyleIdx="1" presStyleCnt="3"/>
      <dgm:spPr/>
    </dgm:pt>
    <dgm:pt modelId="{B1944276-AF73-4ACB-A53A-863E02CEAB8A}" type="pres">
      <dgm:prSet presAssocID="{7C983DEB-1149-42F1-B276-53EB6C0516A6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F5E5FF6E-7E9A-40EA-A88A-3C6EACCE0ECC}" type="pres">
      <dgm:prSet presAssocID="{7C983DEB-1149-42F1-B276-53EB6C0516A6}" presName="text" presStyleLbl="node1" presStyleIdx="1" presStyleCnt="3">
        <dgm:presLayoutVars>
          <dgm:bulletEnabled val="1"/>
        </dgm:presLayoutVars>
      </dgm:prSet>
      <dgm:spPr/>
    </dgm:pt>
    <dgm:pt modelId="{57979C6E-3095-4DD4-B0E0-29D016027FC3}" type="pres">
      <dgm:prSet presAssocID="{FB70496F-3C33-4E30-A423-C375529F4C51}" presName="spacer" presStyleCnt="0"/>
      <dgm:spPr/>
    </dgm:pt>
    <dgm:pt modelId="{5203F25B-16D8-4A3C-98D6-3FC3D4999FC7}" type="pres">
      <dgm:prSet presAssocID="{E47A4130-7F65-465E-B6DC-6280E0FAE41F}" presName="comp" presStyleCnt="0"/>
      <dgm:spPr/>
    </dgm:pt>
    <dgm:pt modelId="{807166AE-A952-4500-A856-D635755F418B}" type="pres">
      <dgm:prSet presAssocID="{E47A4130-7F65-465E-B6DC-6280E0FAE41F}" presName="box" presStyleLbl="node1" presStyleIdx="2" presStyleCnt="3"/>
      <dgm:spPr/>
    </dgm:pt>
    <dgm:pt modelId="{65EEE9A9-AC6B-4B54-839D-E9E898FBB2E7}" type="pres">
      <dgm:prSet presAssocID="{E47A4130-7F65-465E-B6DC-6280E0FAE41F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682887F9-374F-4AAA-89A7-EB44AE8871BD}" type="pres">
      <dgm:prSet presAssocID="{E47A4130-7F65-465E-B6DC-6280E0FAE41F}" presName="text" presStyleLbl="node1" presStyleIdx="2" presStyleCnt="3">
        <dgm:presLayoutVars>
          <dgm:bulletEnabled val="1"/>
        </dgm:presLayoutVars>
      </dgm:prSet>
      <dgm:spPr/>
    </dgm:pt>
  </dgm:ptLst>
  <dgm:cxnLst>
    <dgm:cxn modelId="{F6B55B00-5E76-4B7B-964A-3597EEFA7249}" type="presOf" srcId="{7C983DEB-1149-42F1-B276-53EB6C0516A6}" destId="{BB07ED7B-9692-447F-90D9-77554A93A88A}" srcOrd="0" destOrd="0" presId="urn:microsoft.com/office/officeart/2005/8/layout/vList4"/>
    <dgm:cxn modelId="{70E7D133-3E46-4DFF-8995-3422EA6ECCFA}" type="presOf" srcId="{76ED1E27-7B8F-45CC-988E-C3E2691521FA}" destId="{6A54BD5F-23EE-4603-ACF6-AB0907416213}" srcOrd="0" destOrd="0" presId="urn:microsoft.com/office/officeart/2005/8/layout/vList4"/>
    <dgm:cxn modelId="{558EF342-5408-42F0-BFCA-FFC4FFACB48E}" type="presOf" srcId="{E47A4130-7F65-465E-B6DC-6280E0FAE41F}" destId="{682887F9-374F-4AAA-89A7-EB44AE8871BD}" srcOrd="1" destOrd="0" presId="urn:microsoft.com/office/officeart/2005/8/layout/vList4"/>
    <dgm:cxn modelId="{D939894E-0CE6-4306-B374-15066CEDBA85}" type="presOf" srcId="{D4115C61-4AFE-4EDA-A83C-C891A90C52D1}" destId="{3A9DCDBE-0EF1-4A5F-8176-38842688A592}" srcOrd="0" destOrd="0" presId="urn:microsoft.com/office/officeart/2005/8/layout/vList4"/>
    <dgm:cxn modelId="{C263CD7E-2395-47CE-AA86-D1DD392AFBC0}" srcId="{76ED1E27-7B8F-45CC-988E-C3E2691521FA}" destId="{E47A4130-7F65-465E-B6DC-6280E0FAE41F}" srcOrd="2" destOrd="0" parTransId="{C85D8817-1190-4F01-B5B0-96F1755C1EB3}" sibTransId="{FA3A74C7-A747-4395-AD8C-53689D4051FA}"/>
    <dgm:cxn modelId="{11D9839E-1DF2-4794-BD26-1C54EF5D7B44}" type="presOf" srcId="{7C983DEB-1149-42F1-B276-53EB6C0516A6}" destId="{F5E5FF6E-7E9A-40EA-A88A-3C6EACCE0ECC}" srcOrd="1" destOrd="0" presId="urn:microsoft.com/office/officeart/2005/8/layout/vList4"/>
    <dgm:cxn modelId="{EF9053AA-F573-42CE-997D-915B9D79B413}" type="presOf" srcId="{D4115C61-4AFE-4EDA-A83C-C891A90C52D1}" destId="{31ACBEA7-072B-4B4A-A98C-5F4EBEC7F9E2}" srcOrd="1" destOrd="0" presId="urn:microsoft.com/office/officeart/2005/8/layout/vList4"/>
    <dgm:cxn modelId="{84BAC6D1-20A7-499C-AD35-A89D06188B87}" srcId="{76ED1E27-7B8F-45CC-988E-C3E2691521FA}" destId="{D4115C61-4AFE-4EDA-A83C-C891A90C52D1}" srcOrd="0" destOrd="0" parTransId="{958D8467-3382-47D0-8E57-79321FB78041}" sibTransId="{30B46A36-6A46-4971-98BF-91D50B8C8A0A}"/>
    <dgm:cxn modelId="{EFA0C0DD-A5D7-448E-B075-AF7F7F9F2C31}" type="presOf" srcId="{E47A4130-7F65-465E-B6DC-6280E0FAE41F}" destId="{807166AE-A952-4500-A856-D635755F418B}" srcOrd="0" destOrd="0" presId="urn:microsoft.com/office/officeart/2005/8/layout/vList4"/>
    <dgm:cxn modelId="{FAB8B8F9-D1DB-45BC-B9C1-8F6BE2961E89}" srcId="{76ED1E27-7B8F-45CC-988E-C3E2691521FA}" destId="{7C983DEB-1149-42F1-B276-53EB6C0516A6}" srcOrd="1" destOrd="0" parTransId="{125F88A2-46B8-48AD-A2CC-7EEA69E6B3FA}" sibTransId="{FB70496F-3C33-4E30-A423-C375529F4C51}"/>
    <dgm:cxn modelId="{B88EE53A-63E3-4416-BDDA-021A3ADBD898}" type="presParOf" srcId="{6A54BD5F-23EE-4603-ACF6-AB0907416213}" destId="{5EA08743-2DC1-4D54-A539-9F32F0C3E3B2}" srcOrd="0" destOrd="0" presId="urn:microsoft.com/office/officeart/2005/8/layout/vList4"/>
    <dgm:cxn modelId="{4F4D95AE-F194-40D6-AB46-CB876F6DEA62}" type="presParOf" srcId="{5EA08743-2DC1-4D54-A539-9F32F0C3E3B2}" destId="{3A9DCDBE-0EF1-4A5F-8176-38842688A592}" srcOrd="0" destOrd="0" presId="urn:microsoft.com/office/officeart/2005/8/layout/vList4"/>
    <dgm:cxn modelId="{D7FCF9E4-DACE-4576-9333-F36BCC38D300}" type="presParOf" srcId="{5EA08743-2DC1-4D54-A539-9F32F0C3E3B2}" destId="{C2225C81-3840-46C2-8F34-7D6C2C47C6CB}" srcOrd="1" destOrd="0" presId="urn:microsoft.com/office/officeart/2005/8/layout/vList4"/>
    <dgm:cxn modelId="{CC30DAB4-340A-4F3C-850E-643333EFB315}" type="presParOf" srcId="{5EA08743-2DC1-4D54-A539-9F32F0C3E3B2}" destId="{31ACBEA7-072B-4B4A-A98C-5F4EBEC7F9E2}" srcOrd="2" destOrd="0" presId="urn:microsoft.com/office/officeart/2005/8/layout/vList4"/>
    <dgm:cxn modelId="{55458547-00C4-4756-8508-118BAEEBEC80}" type="presParOf" srcId="{6A54BD5F-23EE-4603-ACF6-AB0907416213}" destId="{FF404B5C-EF53-4DCE-9978-7A51643D657D}" srcOrd="1" destOrd="0" presId="urn:microsoft.com/office/officeart/2005/8/layout/vList4"/>
    <dgm:cxn modelId="{2D5A5194-9307-4886-89EF-062E74382995}" type="presParOf" srcId="{6A54BD5F-23EE-4603-ACF6-AB0907416213}" destId="{83F4E118-B686-4725-99FA-ED69866609CF}" srcOrd="2" destOrd="0" presId="urn:microsoft.com/office/officeart/2005/8/layout/vList4"/>
    <dgm:cxn modelId="{F3CBA38A-1545-4272-BC2B-5678EEDC4676}" type="presParOf" srcId="{83F4E118-B686-4725-99FA-ED69866609CF}" destId="{BB07ED7B-9692-447F-90D9-77554A93A88A}" srcOrd="0" destOrd="0" presId="urn:microsoft.com/office/officeart/2005/8/layout/vList4"/>
    <dgm:cxn modelId="{C728FF4F-1E6D-4E99-A5E9-14A8573DD9E5}" type="presParOf" srcId="{83F4E118-B686-4725-99FA-ED69866609CF}" destId="{B1944276-AF73-4ACB-A53A-863E02CEAB8A}" srcOrd="1" destOrd="0" presId="urn:microsoft.com/office/officeart/2005/8/layout/vList4"/>
    <dgm:cxn modelId="{F01CD967-5665-4999-99D5-F950F496CBE9}" type="presParOf" srcId="{83F4E118-B686-4725-99FA-ED69866609CF}" destId="{F5E5FF6E-7E9A-40EA-A88A-3C6EACCE0ECC}" srcOrd="2" destOrd="0" presId="urn:microsoft.com/office/officeart/2005/8/layout/vList4"/>
    <dgm:cxn modelId="{DA2B4387-6433-495D-96B4-7600E8066956}" type="presParOf" srcId="{6A54BD5F-23EE-4603-ACF6-AB0907416213}" destId="{57979C6E-3095-4DD4-B0E0-29D016027FC3}" srcOrd="3" destOrd="0" presId="urn:microsoft.com/office/officeart/2005/8/layout/vList4"/>
    <dgm:cxn modelId="{95CD4159-1778-4674-8BA7-C2A6850C2ED9}" type="presParOf" srcId="{6A54BD5F-23EE-4603-ACF6-AB0907416213}" destId="{5203F25B-16D8-4A3C-98D6-3FC3D4999FC7}" srcOrd="4" destOrd="0" presId="urn:microsoft.com/office/officeart/2005/8/layout/vList4"/>
    <dgm:cxn modelId="{F49E8DB6-8BCA-4A45-9F12-997F3CCC4D18}" type="presParOf" srcId="{5203F25B-16D8-4A3C-98D6-3FC3D4999FC7}" destId="{807166AE-A952-4500-A856-D635755F418B}" srcOrd="0" destOrd="0" presId="urn:microsoft.com/office/officeart/2005/8/layout/vList4"/>
    <dgm:cxn modelId="{4B0CFC8D-881A-44F3-9111-A4310E3A3609}" type="presParOf" srcId="{5203F25B-16D8-4A3C-98D6-3FC3D4999FC7}" destId="{65EEE9A9-AC6B-4B54-839D-E9E898FBB2E7}" srcOrd="1" destOrd="0" presId="urn:microsoft.com/office/officeart/2005/8/layout/vList4"/>
    <dgm:cxn modelId="{93DBC80D-42F2-493D-A9AC-A2FBC6680B22}" type="presParOf" srcId="{5203F25B-16D8-4A3C-98D6-3FC3D4999FC7}" destId="{682887F9-374F-4AAA-89A7-EB44AE8871B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95B3E-5BDB-4E21-BF96-2753B3FAE458}">
      <dsp:nvSpPr>
        <dsp:cNvPr id="0" name=""/>
        <dsp:cNvSpPr/>
      </dsp:nvSpPr>
      <dsp:spPr>
        <a:xfrm>
          <a:off x="0" y="219664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1 – </a:t>
          </a:r>
          <a:r>
            <a:rPr lang="bg-BG" sz="2800" u="sng" kern="1200" dirty="0"/>
            <a:t>Управление и координация</a:t>
          </a:r>
          <a:endParaRPr lang="bg-BG" sz="2800" kern="1200" dirty="0"/>
        </a:p>
      </dsp:txBody>
      <dsp:txXfrm>
        <a:off x="0" y="219664"/>
        <a:ext cx="3158764" cy="1895259"/>
      </dsp:txXfrm>
    </dsp:sp>
    <dsp:sp modelId="{93CE5A37-393A-44F9-928A-3CAFDB4AB06C}">
      <dsp:nvSpPr>
        <dsp:cNvPr id="0" name=""/>
        <dsp:cNvSpPr/>
      </dsp:nvSpPr>
      <dsp:spPr>
        <a:xfrm>
          <a:off x="3474641" y="219664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2 – </a:t>
          </a:r>
          <a:r>
            <a:rPr lang="bg-BG" sz="2800" u="sng" kern="1200" dirty="0"/>
            <a:t>Комуникация и разпространение на информацията</a:t>
          </a:r>
          <a:endParaRPr lang="bg-BG" sz="2800" kern="1200" dirty="0"/>
        </a:p>
      </dsp:txBody>
      <dsp:txXfrm>
        <a:off x="3474641" y="219664"/>
        <a:ext cx="3158764" cy="1895259"/>
      </dsp:txXfrm>
    </dsp:sp>
    <dsp:sp modelId="{6335847F-583D-4414-9C8D-CC41AEA1F8BE}">
      <dsp:nvSpPr>
        <dsp:cNvPr id="0" name=""/>
        <dsp:cNvSpPr/>
      </dsp:nvSpPr>
      <dsp:spPr>
        <a:xfrm>
          <a:off x="6949282" y="219664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3 – </a:t>
          </a:r>
          <a:r>
            <a:rPr lang="bg-BG" sz="2800" u="sng" kern="1200" dirty="0"/>
            <a:t>Създаване на структури за подкрепа на бизнеса</a:t>
          </a:r>
          <a:endParaRPr lang="bg-BG" sz="2800" kern="1200" dirty="0"/>
        </a:p>
      </dsp:txBody>
      <dsp:txXfrm>
        <a:off x="6949282" y="219664"/>
        <a:ext cx="3158764" cy="1895259"/>
      </dsp:txXfrm>
    </dsp:sp>
    <dsp:sp modelId="{A0A9877F-E17B-4B6A-9180-87E0709D32B2}">
      <dsp:nvSpPr>
        <dsp:cNvPr id="0" name=""/>
        <dsp:cNvSpPr/>
      </dsp:nvSpPr>
      <dsp:spPr>
        <a:xfrm>
          <a:off x="0" y="2430800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4 – </a:t>
          </a:r>
          <a:r>
            <a:rPr lang="bg-BG" sz="2800" u="sng" kern="1200" dirty="0"/>
            <a:t>Дейности за обучение и менторство</a:t>
          </a:r>
          <a:endParaRPr lang="bg-BG" sz="2800" kern="1200" dirty="0"/>
        </a:p>
      </dsp:txBody>
      <dsp:txXfrm>
        <a:off x="0" y="2430800"/>
        <a:ext cx="3158764" cy="1895259"/>
      </dsp:txXfrm>
    </dsp:sp>
    <dsp:sp modelId="{C5342082-9638-459D-914B-A1FEEC17DECB}">
      <dsp:nvSpPr>
        <dsp:cNvPr id="0" name=""/>
        <dsp:cNvSpPr/>
      </dsp:nvSpPr>
      <dsp:spPr>
        <a:xfrm>
          <a:off x="3474641" y="2430800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5 – </a:t>
          </a:r>
          <a:r>
            <a:rPr lang="bg-BG" sz="2800" u="sng" kern="1200" dirty="0"/>
            <a:t>Дейности за подкрепа на бизнеса </a:t>
          </a:r>
          <a:endParaRPr lang="bg-BG" sz="2800" kern="1200" dirty="0"/>
        </a:p>
      </dsp:txBody>
      <dsp:txXfrm>
        <a:off x="3474641" y="2430800"/>
        <a:ext cx="3158764" cy="1895259"/>
      </dsp:txXfrm>
    </dsp:sp>
    <dsp:sp modelId="{A9EE868B-9BBC-46B7-9119-B49851A2F404}">
      <dsp:nvSpPr>
        <dsp:cNvPr id="0" name=""/>
        <dsp:cNvSpPr/>
      </dsp:nvSpPr>
      <dsp:spPr>
        <a:xfrm>
          <a:off x="6949282" y="2430800"/>
          <a:ext cx="3158764" cy="1895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u="sng" kern="1200" dirty="0"/>
            <a:t>РП</a:t>
          </a:r>
          <a:r>
            <a:rPr lang="ru-RU" sz="2800" u="sng" kern="1200" dirty="0"/>
            <a:t> 6 – </a:t>
          </a:r>
          <a:r>
            <a:rPr lang="bg-BG" sz="2800" u="sng" kern="1200" dirty="0"/>
            <a:t>Разработване и реклама на </a:t>
          </a:r>
          <a:r>
            <a:rPr lang="bg-BG" sz="2800" u="sng" kern="1200" dirty="0" err="1"/>
            <a:t>трансгр.продукт</a:t>
          </a:r>
          <a:endParaRPr lang="bg-BG" sz="2800" kern="1200" dirty="0"/>
        </a:p>
      </dsp:txBody>
      <dsp:txXfrm>
        <a:off x="6949282" y="2430800"/>
        <a:ext cx="3158764" cy="1895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DCDBE-0EF1-4A5F-8176-38842688A592}">
      <dsp:nvSpPr>
        <dsp:cNvPr id="0" name=""/>
        <dsp:cNvSpPr/>
      </dsp:nvSpPr>
      <dsp:spPr>
        <a:xfrm>
          <a:off x="0" y="0"/>
          <a:ext cx="9693439" cy="1198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bg-BG" sz="29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Наръчник за първи стъпки във вътрешната обработка на селскостопански продукти</a:t>
          </a:r>
          <a:r>
            <a:rPr lang="ru-RU" sz="29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;</a:t>
          </a:r>
          <a:endParaRPr lang="bg-BG" sz="2900" kern="1200" dirty="0"/>
        </a:p>
      </dsp:txBody>
      <dsp:txXfrm>
        <a:off x="2058571" y="0"/>
        <a:ext cx="7634867" cy="1198836"/>
      </dsp:txXfrm>
    </dsp:sp>
    <dsp:sp modelId="{C2225C81-3840-46C2-8F34-7D6C2C47C6CB}">
      <dsp:nvSpPr>
        <dsp:cNvPr id="0" name=""/>
        <dsp:cNvSpPr/>
      </dsp:nvSpPr>
      <dsp:spPr>
        <a:xfrm>
          <a:off x="119883" y="119883"/>
          <a:ext cx="1938687" cy="9590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07ED7B-9692-447F-90D9-77554A93A88A}">
      <dsp:nvSpPr>
        <dsp:cNvPr id="0" name=""/>
        <dsp:cNvSpPr/>
      </dsp:nvSpPr>
      <dsp:spPr>
        <a:xfrm>
          <a:off x="0" y="1318719"/>
          <a:ext cx="9693439" cy="1198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900" kern="120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Практически наръчник за реклама и маркетинг</a:t>
          </a:r>
          <a:r>
            <a:rPr lang="ru-RU" sz="2900" kern="120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; </a:t>
          </a:r>
          <a:endParaRPr lang="bg-BG" sz="2900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058571" y="1318719"/>
        <a:ext cx="7634867" cy="1198836"/>
      </dsp:txXfrm>
    </dsp:sp>
    <dsp:sp modelId="{B1944276-AF73-4ACB-A53A-863E02CEAB8A}">
      <dsp:nvSpPr>
        <dsp:cNvPr id="0" name=""/>
        <dsp:cNvSpPr/>
      </dsp:nvSpPr>
      <dsp:spPr>
        <a:xfrm>
          <a:off x="119883" y="1438603"/>
          <a:ext cx="1938687" cy="9590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7166AE-A952-4500-A856-D635755F418B}">
      <dsp:nvSpPr>
        <dsp:cNvPr id="0" name=""/>
        <dsp:cNvSpPr/>
      </dsp:nvSpPr>
      <dsp:spPr>
        <a:xfrm>
          <a:off x="0" y="2637439"/>
          <a:ext cx="9693439" cy="1198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900" kern="120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Ежедневно консултиране на бизнеси</a:t>
          </a:r>
          <a:endParaRPr lang="bg-BG" sz="2900" kern="1200"/>
        </a:p>
      </dsp:txBody>
      <dsp:txXfrm>
        <a:off x="2058571" y="2637439"/>
        <a:ext cx="7634867" cy="1198836"/>
      </dsp:txXfrm>
    </dsp:sp>
    <dsp:sp modelId="{65EEE9A9-AC6B-4B54-839D-E9E898FBB2E7}">
      <dsp:nvSpPr>
        <dsp:cNvPr id="0" name=""/>
        <dsp:cNvSpPr/>
      </dsp:nvSpPr>
      <dsp:spPr>
        <a:xfrm>
          <a:off x="119883" y="2757323"/>
          <a:ext cx="1938687" cy="9590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BB02A-A170-4820-AA9A-EC6FCF3C9B17}" type="datetimeFigureOut">
              <a:rPr lang="bg-BG" smtClean="0"/>
              <a:t>19.9.2023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35DBF-E2B9-47C9-BC75-F22D01884B6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784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8625A0B-B14A-07F2-D8EA-0CDFC1FFF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1503" y="1380068"/>
            <a:ext cx="9721520" cy="2616199"/>
          </a:xfrm>
        </p:spPr>
        <p:txBody>
          <a:bodyPr>
            <a:normAutofit fontScale="90000"/>
          </a:bodyPr>
          <a:lstStyle/>
          <a:p>
            <a:r>
              <a:rPr lang="bg-BG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 </a:t>
            </a:r>
            <a:r>
              <a:rPr lang="en-US" sz="6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QualFarm</a:t>
            </a:r>
            <a:r>
              <a:rPr lang="en-US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– </a:t>
            </a:r>
            <a:r>
              <a:rPr lang="bg-BG" dirty="0"/>
              <a:t> стимулиране на  земеделието и предприемачеството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F8575CD0-CC4F-65AF-6F68-7E7CAFB248C2}"/>
              </a:ext>
            </a:extLst>
          </p:cNvPr>
          <p:cNvSpPr/>
          <p:nvPr/>
        </p:nvSpPr>
        <p:spPr>
          <a:xfrm>
            <a:off x="7289164" y="4290046"/>
            <a:ext cx="4213859" cy="1824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AE8C12E-C472-45D5-91A8-55EAD70B6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922" y="1380068"/>
            <a:ext cx="1209839" cy="825404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CCC4E52-CD16-AE1C-EA52-E705A4E714D1}"/>
              </a:ext>
            </a:extLst>
          </p:cNvPr>
          <p:cNvSpPr txBox="1"/>
          <p:nvPr/>
        </p:nvSpPr>
        <p:spPr>
          <a:xfrm>
            <a:off x="3362034" y="4429999"/>
            <a:ext cx="392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Златоград,  20.09.2023</a:t>
            </a:r>
          </a:p>
        </p:txBody>
      </p:sp>
    </p:spTree>
    <p:extLst>
      <p:ext uri="{BB962C8B-B14F-4D97-AF65-F5344CB8AC3E}">
        <p14:creationId xmlns:p14="http://schemas.microsoft.com/office/powerpoint/2010/main" val="282208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6449" y="415260"/>
            <a:ext cx="5114932" cy="1190458"/>
          </a:xfrm>
          <a:prstGeom prst="rect">
            <a:avLst/>
          </a:prstGeom>
        </p:spPr>
        <p:txBody>
          <a:bodyPr vert="horz" wrap="square" lIns="0" tIns="264545" rIns="0" bIns="0" rtlCol="0" anchor="ctr">
            <a:spAutoFit/>
          </a:bodyPr>
          <a:lstStyle/>
          <a:p>
            <a:pPr marL="12700"/>
            <a:r>
              <a:rPr lang="bg-BG" sz="3000" b="1" spc="-5" dirty="0">
                <a:solidFill>
                  <a:srgbClr val="565F6C"/>
                </a:solidFill>
                <a:latin typeface="Century Schoolbook"/>
                <a:cs typeface="Century Schoolbook"/>
              </a:rPr>
              <a:t>За какво спомогна проект </a:t>
            </a:r>
            <a:r>
              <a:rPr lang="en-US" sz="3000" b="1" spc="-5" dirty="0" err="1">
                <a:solidFill>
                  <a:srgbClr val="565F6C"/>
                </a:solidFill>
                <a:latin typeface="Century Schoolbook"/>
                <a:cs typeface="Century Schoolbook"/>
              </a:rPr>
              <a:t>QualFarm</a:t>
            </a:r>
            <a:r>
              <a:rPr sz="3000" b="1" dirty="0">
                <a:solidFill>
                  <a:srgbClr val="565F6C"/>
                </a:solidFill>
                <a:latin typeface="Century Schoolbook"/>
                <a:cs typeface="Century Schoolbook"/>
              </a:rPr>
              <a:t>:</a:t>
            </a:r>
            <a:endParaRPr sz="3000" dirty="0">
              <a:latin typeface="Century Schoolbook"/>
              <a:cs typeface="Century School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5087" y="668226"/>
            <a:ext cx="5007429" cy="5401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080" indent="-274320">
              <a:buClr>
                <a:srgbClr val="FE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Century Schoolbook"/>
                <a:cs typeface="Century Schoolbook"/>
              </a:rPr>
              <a:t>Насърчава</a:t>
            </a:r>
            <a:r>
              <a:rPr sz="2400" spc="-10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е</a:t>
            </a:r>
            <a:r>
              <a:rPr sz="2400" spc="-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на</a:t>
            </a:r>
            <a:r>
              <a:rPr sz="2400" spc="-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интели</a:t>
            </a:r>
            <a:r>
              <a:rPr sz="2400" spc="5" dirty="0">
                <a:latin typeface="Century Schoolbook"/>
                <a:cs typeface="Century Schoolbook"/>
              </a:rPr>
              <a:t>г</a:t>
            </a:r>
            <a:r>
              <a:rPr sz="2400" dirty="0">
                <a:latin typeface="Century Schoolbook"/>
                <a:cs typeface="Century Schoolbook"/>
              </a:rPr>
              <a:t>енте</a:t>
            </a:r>
            <a:r>
              <a:rPr sz="2400" spc="-25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,</a:t>
            </a:r>
            <a:r>
              <a:rPr sz="2400" spc="-1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ус</a:t>
            </a:r>
            <a:r>
              <a:rPr sz="2400" spc="-10" dirty="0">
                <a:latin typeface="Century Schoolbook"/>
                <a:cs typeface="Century Schoolbook"/>
              </a:rPr>
              <a:t>т</a:t>
            </a:r>
            <a:r>
              <a:rPr sz="2400" dirty="0">
                <a:latin typeface="Century Schoolbook"/>
                <a:cs typeface="Century Schoolbook"/>
              </a:rPr>
              <a:t>ойчив</a:t>
            </a:r>
            <a:r>
              <a:rPr sz="2400" spc="-2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и див</a:t>
            </a:r>
            <a:r>
              <a:rPr sz="2400" spc="-10" dirty="0">
                <a:latin typeface="Century Schoolbook"/>
                <a:cs typeface="Century Schoolbook"/>
              </a:rPr>
              <a:t>е</a:t>
            </a:r>
            <a:r>
              <a:rPr sz="2400" dirty="0">
                <a:latin typeface="Century Schoolbook"/>
                <a:cs typeface="Century Schoolbook"/>
              </a:rPr>
              <a:t>рсифициран</a:t>
            </a:r>
            <a:r>
              <a:rPr sz="2400" spc="-10" dirty="0">
                <a:latin typeface="Century Schoolbook"/>
                <a:cs typeface="Century Schoolbook"/>
              </a:rPr>
              <a:t> </a:t>
            </a:r>
            <a:r>
              <a:rPr sz="2400" dirty="0" err="1">
                <a:latin typeface="Century Schoolbook"/>
                <a:cs typeface="Century Schoolbook"/>
              </a:rPr>
              <a:t>селскостопа</a:t>
            </a:r>
            <a:r>
              <a:rPr sz="2400" spc="-15" dirty="0" err="1">
                <a:latin typeface="Century Schoolbook"/>
                <a:cs typeface="Century Schoolbook"/>
              </a:rPr>
              <a:t>н</a:t>
            </a:r>
            <a:r>
              <a:rPr sz="2400" dirty="0" err="1">
                <a:latin typeface="Century Schoolbook"/>
                <a:cs typeface="Century Schoolbook"/>
              </a:rPr>
              <a:t>ски</a:t>
            </a:r>
            <a:r>
              <a:rPr sz="2400" spc="-10" dirty="0">
                <a:latin typeface="Century Schoolbook"/>
                <a:cs typeface="Century Schoolbook"/>
              </a:rPr>
              <a:t> </a:t>
            </a:r>
            <a:r>
              <a:rPr sz="2400" dirty="0" err="1">
                <a:latin typeface="Century Schoolbook"/>
                <a:cs typeface="Century Schoolbook"/>
              </a:rPr>
              <a:t>сек</a:t>
            </a:r>
            <a:r>
              <a:rPr sz="2400" spc="-10" dirty="0" err="1">
                <a:latin typeface="Century Schoolbook"/>
                <a:cs typeface="Century Schoolbook"/>
              </a:rPr>
              <a:t>т</a:t>
            </a:r>
            <a:r>
              <a:rPr sz="2400" dirty="0" err="1">
                <a:latin typeface="Century Schoolbook"/>
                <a:cs typeface="Century Schoolbook"/>
              </a:rPr>
              <a:t>ор</a:t>
            </a:r>
            <a:endParaRPr sz="2400" dirty="0">
              <a:latin typeface="Century Schoolbook"/>
              <a:cs typeface="Century Schoolbook"/>
            </a:endParaRPr>
          </a:p>
          <a:p>
            <a:pPr marL="287020" marR="196850" indent="-274320">
              <a:spcBef>
                <a:spcPts val="600"/>
              </a:spcBef>
              <a:buClr>
                <a:srgbClr val="FE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lang="bg-BG" sz="2400" dirty="0">
                <a:latin typeface="Century Schoolbook"/>
                <a:cs typeface="Century Schoolbook"/>
              </a:rPr>
              <a:t>По</a:t>
            </a:r>
            <a:r>
              <a:rPr sz="2400" spc="-10" dirty="0" err="1">
                <a:latin typeface="Century Schoolbook"/>
                <a:cs typeface="Century Schoolbook"/>
              </a:rPr>
              <a:t>д</a:t>
            </a:r>
            <a:r>
              <a:rPr sz="2400" dirty="0" err="1">
                <a:latin typeface="Century Schoolbook"/>
                <a:cs typeface="Century Schoolbook"/>
              </a:rPr>
              <a:t>креп</a:t>
            </a:r>
            <a:r>
              <a:rPr lang="bg-BG" sz="2400" dirty="0">
                <a:latin typeface="Century Schoolbook"/>
                <a:cs typeface="Century Schoolbook"/>
              </a:rPr>
              <a:t>а на </a:t>
            </a:r>
            <a:r>
              <a:rPr sz="2400" dirty="0" err="1">
                <a:latin typeface="Century Schoolbook"/>
                <a:cs typeface="Century Schoolbook"/>
              </a:rPr>
              <a:t>дейст</a:t>
            </a:r>
            <a:r>
              <a:rPr sz="2400" spc="-10" dirty="0" err="1">
                <a:latin typeface="Century Schoolbook"/>
                <a:cs typeface="Century Schoolbook"/>
              </a:rPr>
              <a:t>в</a:t>
            </a:r>
            <a:r>
              <a:rPr sz="2400" dirty="0" err="1">
                <a:latin typeface="Century Schoolbook"/>
                <a:cs typeface="Century Schoolbook"/>
              </a:rPr>
              <a:t>ия</a:t>
            </a:r>
            <a:r>
              <a:rPr sz="2400" dirty="0">
                <a:latin typeface="Century Schoolbook"/>
                <a:cs typeface="Century Schoolbook"/>
              </a:rPr>
              <a:t> за</a:t>
            </a:r>
            <a:r>
              <a:rPr sz="2400" spc="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опазва</a:t>
            </a:r>
            <a:r>
              <a:rPr sz="2400" spc="-10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е</a:t>
            </a:r>
            <a:r>
              <a:rPr sz="2400" spc="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на </a:t>
            </a:r>
            <a:r>
              <a:rPr sz="2400" dirty="0" err="1">
                <a:latin typeface="Century Schoolbook"/>
                <a:cs typeface="Century Schoolbook"/>
              </a:rPr>
              <a:t>око</a:t>
            </a:r>
            <a:r>
              <a:rPr sz="2400" spc="-10" dirty="0" err="1">
                <a:latin typeface="Century Schoolbook"/>
                <a:cs typeface="Century Schoolbook"/>
              </a:rPr>
              <a:t>л</a:t>
            </a:r>
            <a:r>
              <a:rPr sz="2400" dirty="0" err="1">
                <a:latin typeface="Century Schoolbook"/>
                <a:cs typeface="Century Schoolbook"/>
              </a:rPr>
              <a:t>на</a:t>
            </a:r>
            <a:r>
              <a:rPr sz="2400" spc="-15" dirty="0" err="1">
                <a:latin typeface="Century Schoolbook"/>
                <a:cs typeface="Century Schoolbook"/>
              </a:rPr>
              <a:t>т</a:t>
            </a:r>
            <a:r>
              <a:rPr sz="2400" dirty="0" err="1">
                <a:latin typeface="Century Schoolbook"/>
                <a:cs typeface="Century Schoolbook"/>
              </a:rPr>
              <a:t>а</a:t>
            </a:r>
            <a:r>
              <a:rPr sz="2400" spc="15" dirty="0">
                <a:latin typeface="Century Schoolbook"/>
                <a:cs typeface="Century Schoolbook"/>
              </a:rPr>
              <a:t> </a:t>
            </a:r>
            <a:r>
              <a:rPr sz="2400" dirty="0" err="1">
                <a:latin typeface="Century Schoolbook"/>
                <a:cs typeface="Century Schoolbook"/>
              </a:rPr>
              <a:t>среда</a:t>
            </a:r>
            <a:endParaRPr sz="2400" dirty="0">
              <a:latin typeface="Century Schoolbook"/>
              <a:cs typeface="Century Schoolbook"/>
            </a:endParaRPr>
          </a:p>
          <a:p>
            <a:pPr marL="287020" marR="1051560" indent="-274320">
              <a:spcBef>
                <a:spcPts val="600"/>
              </a:spcBef>
              <a:buClr>
                <a:srgbClr val="FE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Century Schoolbook"/>
                <a:cs typeface="Century Schoolbook"/>
              </a:rPr>
              <a:t>Укрепва</a:t>
            </a:r>
            <a:r>
              <a:rPr sz="2400" spc="-10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е</a:t>
            </a:r>
            <a:r>
              <a:rPr sz="2400" spc="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на</a:t>
            </a:r>
            <a:r>
              <a:rPr sz="2400" spc="-5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социал</a:t>
            </a:r>
            <a:r>
              <a:rPr sz="2400" spc="-10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о-ико</a:t>
            </a:r>
            <a:r>
              <a:rPr sz="2400" spc="-10" dirty="0">
                <a:latin typeface="Century Schoolbook"/>
                <a:cs typeface="Century Schoolbook"/>
              </a:rPr>
              <a:t>н</a:t>
            </a:r>
            <a:r>
              <a:rPr sz="2400" dirty="0">
                <a:latin typeface="Century Schoolbook"/>
                <a:cs typeface="Century Schoolbook"/>
              </a:rPr>
              <a:t>омическа</a:t>
            </a:r>
            <a:r>
              <a:rPr sz="2400" spc="-10" dirty="0">
                <a:latin typeface="Century Schoolbook"/>
                <a:cs typeface="Century Schoolbook"/>
              </a:rPr>
              <a:t>т</a:t>
            </a:r>
            <a:r>
              <a:rPr sz="2400" dirty="0">
                <a:latin typeface="Century Schoolbook"/>
                <a:cs typeface="Century Schoolbook"/>
              </a:rPr>
              <a:t>а стру</a:t>
            </a:r>
            <a:r>
              <a:rPr sz="2400" spc="-10" dirty="0">
                <a:latin typeface="Century Schoolbook"/>
                <a:cs typeface="Century Schoolbook"/>
              </a:rPr>
              <a:t>к</a:t>
            </a:r>
            <a:r>
              <a:rPr sz="2400" dirty="0">
                <a:latin typeface="Century Schoolbook"/>
                <a:cs typeface="Century Schoolbook"/>
              </a:rPr>
              <a:t>т</a:t>
            </a:r>
            <a:r>
              <a:rPr sz="2400" spc="-10" dirty="0">
                <a:latin typeface="Century Schoolbook"/>
                <a:cs typeface="Century Schoolbook"/>
              </a:rPr>
              <a:t>у</a:t>
            </a:r>
            <a:r>
              <a:rPr sz="2400" dirty="0">
                <a:latin typeface="Century Schoolbook"/>
                <a:cs typeface="Century Schoolbook"/>
              </a:rPr>
              <a:t>ра</a:t>
            </a:r>
            <a:r>
              <a:rPr sz="2400" spc="-10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на селски</a:t>
            </a:r>
            <a:r>
              <a:rPr sz="2400" spc="-10" dirty="0">
                <a:latin typeface="Century Schoolbook"/>
                <a:cs typeface="Century Schoolbook"/>
              </a:rPr>
              <a:t>т</a:t>
            </a:r>
            <a:r>
              <a:rPr sz="2400" dirty="0">
                <a:latin typeface="Century Schoolbook"/>
                <a:cs typeface="Century Schoolbook"/>
              </a:rPr>
              <a:t>е</a:t>
            </a:r>
            <a:r>
              <a:rPr sz="2400" spc="-10" dirty="0">
                <a:latin typeface="Century Schoolbook"/>
                <a:cs typeface="Century Schoolbook"/>
              </a:rPr>
              <a:t> </a:t>
            </a:r>
            <a:r>
              <a:rPr sz="2400" dirty="0">
                <a:latin typeface="Century Schoolbook"/>
                <a:cs typeface="Century Schoolbook"/>
              </a:rPr>
              <a:t>район</a:t>
            </a:r>
            <a:r>
              <a:rPr sz="2400" spc="-5" dirty="0">
                <a:latin typeface="Century Schoolbook"/>
                <a:cs typeface="Century Schoolbook"/>
              </a:rPr>
              <a:t>и</a:t>
            </a:r>
            <a:r>
              <a:rPr sz="2400" spc="-10" dirty="0">
                <a:latin typeface="Century Schoolbook"/>
                <a:cs typeface="Century Schoolbook"/>
              </a:rPr>
              <a:t>;</a:t>
            </a:r>
            <a:endParaRPr sz="2400" dirty="0">
              <a:latin typeface="Century Schoolbook"/>
              <a:cs typeface="Century Schoolbook"/>
            </a:endParaRPr>
          </a:p>
          <a:p>
            <a:pPr marL="287020" marR="153035" indent="-274320">
              <a:spcBef>
                <a:spcPts val="585"/>
              </a:spcBef>
              <a:buClr>
                <a:srgbClr val="FE8537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i="1" dirty="0" err="1">
                <a:latin typeface="Century Schoolbook"/>
                <a:cs typeface="Century Schoolbook"/>
              </a:rPr>
              <a:t>Модер</a:t>
            </a:r>
            <a:r>
              <a:rPr sz="2400" i="1" spc="-10" dirty="0" err="1">
                <a:latin typeface="Century Schoolbook"/>
                <a:cs typeface="Century Schoolbook"/>
              </a:rPr>
              <a:t>н</a:t>
            </a:r>
            <a:r>
              <a:rPr sz="2400" i="1" dirty="0" err="1">
                <a:latin typeface="Century Schoolbook"/>
                <a:cs typeface="Century Schoolbook"/>
              </a:rPr>
              <a:t>и</a:t>
            </a:r>
            <a:r>
              <a:rPr sz="2400" i="1" spc="-10" dirty="0" err="1">
                <a:latin typeface="Century Schoolbook"/>
                <a:cs typeface="Century Schoolbook"/>
              </a:rPr>
              <a:t>з</a:t>
            </a:r>
            <a:r>
              <a:rPr sz="2400" i="1" dirty="0" err="1">
                <a:latin typeface="Century Schoolbook"/>
                <a:cs typeface="Century Schoolbook"/>
              </a:rPr>
              <a:t>ира</a:t>
            </a:r>
            <a:r>
              <a:rPr sz="2400" i="1" spc="-10" dirty="0" err="1">
                <a:latin typeface="Century Schoolbook"/>
                <a:cs typeface="Century Schoolbook"/>
              </a:rPr>
              <a:t>н</a:t>
            </a:r>
            <a:r>
              <a:rPr sz="2400" i="1" dirty="0" err="1">
                <a:latin typeface="Century Schoolbook"/>
                <a:cs typeface="Century Schoolbook"/>
              </a:rPr>
              <a:t>е</a:t>
            </a:r>
            <a:r>
              <a:rPr sz="2400" i="1" spc="-4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на сектора</a:t>
            </a:r>
            <a:r>
              <a:rPr sz="2400" i="1" spc="-3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чрез</a:t>
            </a:r>
            <a:r>
              <a:rPr sz="2400" i="1" spc="-1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насърча</a:t>
            </a:r>
            <a:r>
              <a:rPr sz="2400" i="1" spc="5" dirty="0">
                <a:latin typeface="Century Schoolbook"/>
                <a:cs typeface="Century Schoolbook"/>
              </a:rPr>
              <a:t>в</a:t>
            </a:r>
            <a:r>
              <a:rPr sz="2400" i="1" dirty="0">
                <a:latin typeface="Century Schoolbook"/>
                <a:cs typeface="Century Schoolbook"/>
              </a:rPr>
              <a:t>ане</a:t>
            </a:r>
            <a:r>
              <a:rPr sz="2400" i="1" spc="-5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и</a:t>
            </a:r>
            <a:r>
              <a:rPr sz="2400" i="1" spc="-1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споделяне</a:t>
            </a:r>
            <a:r>
              <a:rPr sz="2400" i="1" spc="-15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на зна</a:t>
            </a:r>
            <a:r>
              <a:rPr sz="2400" i="1" spc="-10" dirty="0">
                <a:latin typeface="Century Schoolbook"/>
                <a:cs typeface="Century Schoolbook"/>
              </a:rPr>
              <a:t>н</a:t>
            </a:r>
            <a:r>
              <a:rPr sz="2400" i="1" dirty="0">
                <a:latin typeface="Century Schoolbook"/>
                <a:cs typeface="Century Schoolbook"/>
              </a:rPr>
              <a:t>ия,</a:t>
            </a:r>
            <a:r>
              <a:rPr sz="2400" i="1" spc="-2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и</a:t>
            </a:r>
            <a:r>
              <a:rPr sz="2400" i="1" spc="-10" dirty="0">
                <a:latin typeface="Century Schoolbook"/>
                <a:cs typeface="Century Schoolbook"/>
              </a:rPr>
              <a:t>н</a:t>
            </a:r>
            <a:r>
              <a:rPr sz="2400" i="1" spc="-15" dirty="0">
                <a:latin typeface="Century Schoolbook"/>
                <a:cs typeface="Century Schoolbook"/>
              </a:rPr>
              <a:t>овации</a:t>
            </a:r>
            <a:r>
              <a:rPr sz="2400" i="1" spc="-30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и</a:t>
            </a:r>
            <a:r>
              <a:rPr sz="2400" i="1" spc="-10" dirty="0">
                <a:latin typeface="Century Schoolbook"/>
                <a:cs typeface="Century Schoolbook"/>
              </a:rPr>
              <a:t> </a:t>
            </a:r>
            <a:r>
              <a:rPr sz="2400" i="1" spc="-15" dirty="0">
                <a:latin typeface="Century Schoolbook"/>
                <a:cs typeface="Century Schoolbook"/>
              </a:rPr>
              <a:t>ци</a:t>
            </a:r>
            <a:r>
              <a:rPr sz="2400" i="1" spc="-30" dirty="0">
                <a:latin typeface="Century Schoolbook"/>
                <a:cs typeface="Century Schoolbook"/>
              </a:rPr>
              <a:t>ф</a:t>
            </a:r>
            <a:r>
              <a:rPr sz="2400" i="1" dirty="0">
                <a:latin typeface="Century Schoolbook"/>
                <a:cs typeface="Century Schoolbook"/>
              </a:rPr>
              <a:t>ров</a:t>
            </a:r>
            <a:r>
              <a:rPr sz="2400" i="1" spc="-15" dirty="0">
                <a:latin typeface="Century Schoolbook"/>
                <a:cs typeface="Century Schoolbook"/>
              </a:rPr>
              <a:t>изация</a:t>
            </a:r>
            <a:r>
              <a:rPr sz="2400" i="1" spc="-25" dirty="0">
                <a:latin typeface="Century Schoolbook"/>
                <a:cs typeface="Century Schoolbook"/>
              </a:rPr>
              <a:t> </a:t>
            </a:r>
            <a:r>
              <a:rPr sz="2400" i="1" dirty="0">
                <a:latin typeface="Century Schoolbook"/>
                <a:cs typeface="Century Schoolbook"/>
              </a:rPr>
              <a:t>в</a:t>
            </a:r>
            <a:r>
              <a:rPr sz="2400" i="1" spc="-15" dirty="0">
                <a:latin typeface="Century Schoolbook"/>
                <a:cs typeface="Century Schoolbook"/>
              </a:rPr>
              <a:t> </a:t>
            </a:r>
            <a:r>
              <a:rPr sz="2400" i="1" dirty="0" err="1">
                <a:latin typeface="Century Schoolbook"/>
                <a:cs typeface="Century Schoolbook"/>
              </a:rPr>
              <a:t>селското</a:t>
            </a:r>
            <a:r>
              <a:rPr sz="2400" i="1" dirty="0">
                <a:latin typeface="Century Schoolbook"/>
                <a:cs typeface="Century Schoolbook"/>
              </a:rPr>
              <a:t> </a:t>
            </a:r>
            <a:r>
              <a:rPr sz="2400" i="1" dirty="0" err="1">
                <a:latin typeface="Century Schoolbook"/>
                <a:cs typeface="Century Schoolbook"/>
              </a:rPr>
              <a:t>стопанст</a:t>
            </a:r>
            <a:r>
              <a:rPr sz="2400" i="1" spc="5" dirty="0" err="1">
                <a:latin typeface="Century Schoolbook"/>
                <a:cs typeface="Century Schoolbook"/>
              </a:rPr>
              <a:t>в</a:t>
            </a:r>
            <a:r>
              <a:rPr sz="2400" i="1" dirty="0" err="1">
                <a:latin typeface="Century Schoolbook"/>
                <a:cs typeface="Century Schoolbook"/>
              </a:rPr>
              <a:t>о</a:t>
            </a:r>
            <a:endParaRPr sz="2400" dirty="0">
              <a:latin typeface="Century Schoolbook"/>
              <a:cs typeface="Century Schoolbook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39CA2AD-B5F0-1271-6241-BDE6119BFFAC}"/>
              </a:ext>
            </a:extLst>
          </p:cNvPr>
          <p:cNvSpPr/>
          <p:nvPr/>
        </p:nvSpPr>
        <p:spPr>
          <a:xfrm>
            <a:off x="1262742" y="1809045"/>
            <a:ext cx="5902345" cy="4389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1BEDD8-86B9-582F-1CEF-8A22A2B1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559" y="134008"/>
            <a:ext cx="10018713" cy="559676"/>
          </a:xfrm>
        </p:spPr>
        <p:txBody>
          <a:bodyPr>
            <a:noAutofit/>
          </a:bodyPr>
          <a:lstStyle/>
          <a:p>
            <a:r>
              <a:rPr lang="bg-BG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ПОСТИГНАТИ  РЕЗУЛТАТИ :</a:t>
            </a:r>
            <a:endParaRPr lang="bg-BG" sz="32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A244574-78AE-BDAF-AC6B-5489EE19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560" y="693684"/>
            <a:ext cx="10318258" cy="61643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Cambria" panose="02040503050406030204" pitchFamily="18" charset="0"/>
              </a:rPr>
              <a:t>Изградени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местни офиса за подкрепа на бизнеса (</a:t>
            </a:r>
            <a:r>
              <a:rPr lang="bg-BG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Орестиада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Гърция, </a:t>
            </a:r>
            <a:r>
              <a:rPr lang="bg-BG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Проватонас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Гърция, Хасково – България, Бенковски  – България);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наръчник за маркетинг и промоция  на вътрешно обработени селскостопански продукти;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проучване на историята и перспективите за вътрешно обработване на селскостопански продукти в трансграничната зона;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наръчник за първи стъпки във вътрешното обработване на селскостопански продукти, занаятчийство, домашно предприемачество;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трансграничен наръчник за вътрешно обработени селскостопански продукти;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постоянни консултантски сесии за бизнесите в местните офиси за подкрепа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bg-B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постоянни наставнически сесии за започване на вътрешно обработване на селскостопански продукти</a:t>
            </a:r>
            <a:endParaRPr lang="bg-B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9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1BEDD8-86B9-582F-1CEF-8A22A2B1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559" y="134008"/>
            <a:ext cx="10018713" cy="559676"/>
          </a:xfrm>
        </p:spPr>
        <p:txBody>
          <a:bodyPr>
            <a:noAutofit/>
          </a:bodyPr>
          <a:lstStyle/>
          <a:p>
            <a:r>
              <a:rPr lang="bg-BG" sz="32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ПОСТИГНАТИ </a:t>
            </a:r>
            <a:r>
              <a:rPr lang="bg-BG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РЕЗУЛТАТИ (2) </a:t>
            </a:r>
            <a:endParaRPr lang="bg-BG" sz="32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A244574-78AE-BDAF-AC6B-5489EE19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746" y="1008993"/>
            <a:ext cx="10018713" cy="53602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bg-BG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4 </a:t>
            </a: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обучителни сесии по въпросите на иновациите;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4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обучителни сесии по въпросите на качеството;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4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местни семинара за повишаване на осведомеността;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откриваща конференция за проекта в </a:t>
            </a:r>
            <a:r>
              <a:rPr lang="bg-BG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Орестиада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(Гърция)</a:t>
            </a: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закриваща конференция за проекта в Златоград  (България);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трансграничен </a:t>
            </a:r>
            <a:r>
              <a:rPr lang="en-US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QUALFARM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фермерски пазар в Хасково (България);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трансграничен </a:t>
            </a:r>
            <a:r>
              <a:rPr lang="en-US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QUALFARM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фермерски пазар в </a:t>
            </a:r>
            <a:r>
              <a:rPr lang="bg-BG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Орестиада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(Гърция);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учебни посещения на български фермери в Гърция (</a:t>
            </a:r>
            <a:r>
              <a:rPr lang="bg-BG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Орестиада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и предстоящо в </a:t>
            </a:r>
            <a:r>
              <a:rPr lang="bg-BG" dirty="0" err="1">
                <a:latin typeface="Cambria" panose="02040503050406030204" pitchFamily="18" charset="0"/>
                <a:ea typeface="Times New Roman" panose="02020603050405020304" pitchFamily="18" charset="0"/>
              </a:rPr>
              <a:t>Александрополис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);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 учебни посещения на гръцки фермери в България (Хасково и предстоящо в Кирково-Златоград). </a:t>
            </a:r>
            <a:endParaRPr lang="bg-B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9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79" y="491853"/>
            <a:ext cx="10018713" cy="764628"/>
          </a:xfrm>
        </p:spPr>
        <p:txBody>
          <a:bodyPr>
            <a:normAutofit/>
          </a:bodyPr>
          <a:lstStyle/>
          <a:p>
            <a:r>
              <a:rPr lang="bg-BG" dirty="0"/>
              <a:t>Какво се направи досега?</a:t>
            </a:r>
          </a:p>
        </p:txBody>
      </p: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6479" y="1838726"/>
            <a:ext cx="4607188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Консултации и менторство</a:t>
            </a:r>
          </a:p>
        </p:txBody>
      </p:sp>
      <p:sp>
        <p:nvSpPr>
          <p:cNvPr id="12" name="Текстов контейнер 11">
            <a:extLst>
              <a:ext uri="{FF2B5EF4-FFF2-40B4-BE49-F238E27FC236}">
                <a16:creationId xmlns:a16="http://schemas.microsoft.com/office/drawing/2014/main" id="{93C24040-B777-5733-F52B-12335B338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35" y="1872885"/>
            <a:ext cx="4622537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Разработено съдържание</a:t>
            </a:r>
          </a:p>
        </p:txBody>
      </p:sp>
      <p:pic>
        <p:nvPicPr>
          <p:cNvPr id="15" name="Контейнер за съдържание 14">
            <a:extLst>
              <a:ext uri="{FF2B5EF4-FFF2-40B4-BE49-F238E27FC236}">
                <a16:creationId xmlns:a16="http://schemas.microsoft.com/office/drawing/2014/main" id="{1FF298AF-BE7D-4132-2213-243E5653C2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269" t="22110" r="12734" b="11127"/>
          <a:stretch/>
        </p:blipFill>
        <p:spPr>
          <a:xfrm>
            <a:off x="6493667" y="2683696"/>
            <a:ext cx="5364738" cy="3090018"/>
          </a:xfrm>
        </p:spPr>
      </p:pic>
      <p:pic>
        <p:nvPicPr>
          <p:cNvPr id="4098" name="Picture 2" descr="start-your-own-business">
            <a:extLst>
              <a:ext uri="{FF2B5EF4-FFF2-40B4-BE49-F238E27FC236}">
                <a16:creationId xmlns:a16="http://schemas.microsoft.com/office/drawing/2014/main" id="{400B4884-9D22-3C4A-3663-E17F6C09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33" y="2743896"/>
            <a:ext cx="4208080" cy="30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13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C990EEC-F50B-4210-909B-C6749B647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C3F85D-435C-45BF-9CFC-7ACE930F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0DB1233-B9FA-48CC-A8F7-ECF1C5E94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C41E8BA-D332-434C-8935-990796DE7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F154EBF1-9FA5-411E-8F8A-6AFF90C64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894F796-53FB-4E54-8A32-85097594C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E9AFBF9B-D14F-4860-93DD-65B0347D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FBB9C89-4D5E-4197-9CF1-E4F1A5DBD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9" name="Заглавие 28">
            <a:extLst>
              <a:ext uri="{FF2B5EF4-FFF2-40B4-BE49-F238E27FC236}">
                <a16:creationId xmlns:a16="http://schemas.microsoft.com/office/drawing/2014/main" id="{9ECBBC5A-69EF-F626-DB7F-3FA3BCC2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063" y="685800"/>
            <a:ext cx="7446961" cy="1752599"/>
          </a:xfrm>
        </p:spPr>
        <p:txBody>
          <a:bodyPr>
            <a:normAutofit/>
          </a:bodyPr>
          <a:lstStyle/>
          <a:p>
            <a:r>
              <a:rPr lang="bg-BG" dirty="0"/>
              <a:t>Участия на производители в изложения</a:t>
            </a:r>
          </a:p>
        </p:txBody>
      </p:sp>
      <p:pic>
        <p:nvPicPr>
          <p:cNvPr id="22" name="Картина 21" descr="Картина, която съдържа текст, на закрито, червен, пазар&#10;&#10;Описанието е генерирано автоматично">
            <a:extLst>
              <a:ext uri="{FF2B5EF4-FFF2-40B4-BE49-F238E27FC236}">
                <a16:creationId xmlns:a16="http://schemas.microsoft.com/office/drawing/2014/main" id="{08106914-A726-D926-43F9-E23B01C0C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83" r="1" b="10785"/>
          <a:stretch/>
        </p:blipFill>
        <p:spPr>
          <a:xfrm>
            <a:off x="20" y="1"/>
            <a:ext cx="3175466" cy="2622205"/>
          </a:xfrm>
          <a:custGeom>
            <a:avLst/>
            <a:gdLst/>
            <a:ahLst/>
            <a:cxnLst/>
            <a:rect l="l" t="t" r="r" b="b"/>
            <a:pathLst>
              <a:path w="3175486" h="2622205">
                <a:moveTo>
                  <a:pt x="0" y="0"/>
                </a:moveTo>
                <a:lnTo>
                  <a:pt x="3175486" y="0"/>
                </a:lnTo>
                <a:lnTo>
                  <a:pt x="2733426" y="2622205"/>
                </a:lnTo>
                <a:lnTo>
                  <a:pt x="0" y="2160761"/>
                </a:lnTo>
                <a:close/>
              </a:path>
            </a:pathLst>
          </a:custGeom>
          <a:ln w="38100">
            <a:noFill/>
          </a:ln>
          <a:effectLst/>
        </p:spPr>
      </p:pic>
      <p:pic>
        <p:nvPicPr>
          <p:cNvPr id="20" name="Картина 19" descr="Картина, която съдържа текст, магазин, продажба&#10;&#10;Описанието е генерирано автоматично">
            <a:extLst>
              <a:ext uri="{FF2B5EF4-FFF2-40B4-BE49-F238E27FC236}">
                <a16:creationId xmlns:a16="http://schemas.microsoft.com/office/drawing/2014/main" id="{92410F58-1C00-2E72-EC27-E9C1EA980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50" r="-4" b="-4"/>
          <a:stretch/>
        </p:blipFill>
        <p:spPr>
          <a:xfrm>
            <a:off x="1" y="2160794"/>
            <a:ext cx="2733421" cy="3085156"/>
          </a:xfrm>
          <a:custGeom>
            <a:avLst/>
            <a:gdLst/>
            <a:ahLst/>
            <a:cxnLst/>
            <a:rect l="l" t="t" r="r" b="b"/>
            <a:pathLst>
              <a:path w="2733421" h="3085156">
                <a:moveTo>
                  <a:pt x="0" y="0"/>
                </a:moveTo>
                <a:lnTo>
                  <a:pt x="2733421" y="461444"/>
                </a:lnTo>
                <a:lnTo>
                  <a:pt x="2294818" y="3063138"/>
                </a:lnTo>
                <a:lnTo>
                  <a:pt x="2310547" y="3085156"/>
                </a:lnTo>
                <a:lnTo>
                  <a:pt x="0" y="2741169"/>
                </a:lnTo>
                <a:close/>
              </a:path>
            </a:pathLst>
          </a:custGeom>
          <a:ln w="38100">
            <a:noFill/>
          </a:ln>
          <a:effectLst/>
        </p:spPr>
      </p:pic>
      <p:cxnSp>
        <p:nvCxnSpPr>
          <p:cNvPr id="47" name="Straight Connector 43">
            <a:extLst>
              <a:ext uri="{FF2B5EF4-FFF2-40B4-BE49-F238E27FC236}">
                <a16:creationId xmlns:a16="http://schemas.microsoft.com/office/drawing/2014/main" id="{B47B22C7-CEF9-4F21-850C-A61E0D876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" y="2160794"/>
            <a:ext cx="2733421" cy="46141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Картина 23" descr="Картина, която съдържа текст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C19B2173-DDCA-8AFF-A3F4-AE552786D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69" r="-4" b="29819"/>
          <a:stretch/>
        </p:blipFill>
        <p:spPr>
          <a:xfrm>
            <a:off x="20" y="4901964"/>
            <a:ext cx="3459143" cy="1956037"/>
          </a:xfrm>
          <a:custGeom>
            <a:avLst/>
            <a:gdLst/>
            <a:ahLst/>
            <a:cxnLst/>
            <a:rect l="l" t="t" r="r" b="b"/>
            <a:pathLst>
              <a:path w="3459163" h="1956037">
                <a:moveTo>
                  <a:pt x="0" y="0"/>
                </a:moveTo>
                <a:lnTo>
                  <a:pt x="2310547" y="343987"/>
                </a:lnTo>
                <a:lnTo>
                  <a:pt x="3459163" y="1951804"/>
                </a:lnTo>
                <a:lnTo>
                  <a:pt x="0" y="1956037"/>
                </a:lnTo>
                <a:close/>
              </a:path>
            </a:pathLst>
          </a:custGeom>
          <a:ln w="38100">
            <a:noFill/>
          </a:ln>
          <a:effectLst/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ADFBC3-A288-41FA-9445-B6847F6AD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892132"/>
            <a:ext cx="2360612" cy="34398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062" y="2666999"/>
            <a:ext cx="7446961" cy="31242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g-BG" b="1" dirty="0"/>
              <a:t>Кампании „Подкрепи местното“</a:t>
            </a:r>
          </a:p>
          <a:p>
            <a:r>
              <a:rPr lang="bg-BG" b="1" dirty="0"/>
              <a:t>Да разширим „веригата“</a:t>
            </a:r>
          </a:p>
          <a:p>
            <a:r>
              <a:rPr lang="bg-BG" b="1" dirty="0"/>
              <a:t>По-близо до Трапезата;</a:t>
            </a:r>
          </a:p>
          <a:p>
            <a:r>
              <a:rPr lang="bg-BG" b="1" dirty="0"/>
              <a:t>30 години </a:t>
            </a:r>
            <a:r>
              <a:rPr lang="en-US" b="1" dirty="0"/>
              <a:t>LEADER</a:t>
            </a:r>
            <a:r>
              <a:rPr lang="bg-BG" b="1" dirty="0"/>
              <a:t>;</a:t>
            </a:r>
          </a:p>
          <a:p>
            <a:r>
              <a:rPr lang="bg-BG" b="1" dirty="0"/>
              <a:t>Фермерски базари – </a:t>
            </a:r>
            <a:r>
              <a:rPr lang="bg-BG" b="1" dirty="0" err="1"/>
              <a:t>Орестиада</a:t>
            </a:r>
            <a:r>
              <a:rPr lang="bg-BG" b="1" dirty="0"/>
              <a:t>, Хасково</a:t>
            </a:r>
            <a:endParaRPr lang="en-US" b="1" dirty="0"/>
          </a:p>
          <a:p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199033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206" y="1022898"/>
            <a:ext cx="6811207" cy="8762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g-BG" sz="3600" b="1" dirty="0"/>
              <a:t>Подкрепа за изложения</a:t>
            </a:r>
          </a:p>
        </p:txBody>
      </p:sp>
      <p:pic>
        <p:nvPicPr>
          <p:cNvPr id="16" name="Картина 15" descr="Картина, която съдържа текст, на закрито, вещи, хранене&#10;&#10;Описанието е генерирано автоматично">
            <a:extLst>
              <a:ext uri="{FF2B5EF4-FFF2-40B4-BE49-F238E27FC236}">
                <a16:creationId xmlns:a16="http://schemas.microsoft.com/office/drawing/2014/main" id="{0FE90153-61F8-50C8-2239-508BFCD1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95" y="1899172"/>
            <a:ext cx="2983198" cy="2237399"/>
          </a:xfrm>
          <a:prstGeom prst="rect">
            <a:avLst/>
          </a:prstGeom>
        </p:spPr>
      </p:pic>
      <p:pic>
        <p:nvPicPr>
          <p:cNvPr id="26" name="Картина 25" descr="Картина, която съдържа текст, бяла дъска&#10;&#10;Описанието е генерирано автоматично">
            <a:extLst>
              <a:ext uri="{FF2B5EF4-FFF2-40B4-BE49-F238E27FC236}">
                <a16:creationId xmlns:a16="http://schemas.microsoft.com/office/drawing/2014/main" id="{7BD43158-4740-50E8-2FCE-EB8CD79D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413" y="1062857"/>
            <a:ext cx="4057650" cy="5410200"/>
          </a:xfrm>
          <a:prstGeom prst="rect">
            <a:avLst/>
          </a:prstGeom>
        </p:spPr>
      </p:pic>
      <p:pic>
        <p:nvPicPr>
          <p:cNvPr id="3" name="Картина 2" descr="Картина, която съдържа дрехи, човек, мъж, обувки&#10;&#10;Описанието е генерирано автоматично">
            <a:extLst>
              <a:ext uri="{FF2B5EF4-FFF2-40B4-BE49-F238E27FC236}">
                <a16:creationId xmlns:a16="http://schemas.microsoft.com/office/drawing/2014/main" id="{6CE8DA8D-B01F-B9C4-3EC5-3AE54168F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8" y="3258143"/>
            <a:ext cx="4281613" cy="32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79" y="491853"/>
            <a:ext cx="10018713" cy="764628"/>
          </a:xfrm>
        </p:spPr>
        <p:txBody>
          <a:bodyPr>
            <a:normAutofit/>
          </a:bodyPr>
          <a:lstStyle/>
          <a:p>
            <a:r>
              <a:rPr lang="bg-BG" dirty="0"/>
              <a:t>Какво се направи досега?</a:t>
            </a:r>
          </a:p>
        </p:txBody>
      </p:sp>
      <p:sp>
        <p:nvSpPr>
          <p:cNvPr id="12" name="Текстов контейнер 11">
            <a:extLst>
              <a:ext uri="{FF2B5EF4-FFF2-40B4-BE49-F238E27FC236}">
                <a16:creationId xmlns:a16="http://schemas.microsoft.com/office/drawing/2014/main" id="{93C24040-B777-5733-F52B-12335B338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714171" y="1464363"/>
            <a:ext cx="8689901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Стартова пресконференция –</a:t>
            </a:r>
            <a:r>
              <a:rPr lang="bg-BG" dirty="0" err="1"/>
              <a:t>Орестиада</a:t>
            </a:r>
            <a:r>
              <a:rPr lang="bg-BG" dirty="0"/>
              <a:t>   12-2022</a:t>
            </a:r>
          </a:p>
        </p:txBody>
      </p:sp>
      <p:pic>
        <p:nvPicPr>
          <p:cNvPr id="4" name="Картина 3" descr="Картина, която съдържа текст, на закрито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B9D4E6B7-B6B1-4FE1-75BB-A515AE791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286705" y="2427889"/>
            <a:ext cx="6737131" cy="336856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82897CC-E114-BE5F-FBC7-FC6DB12C4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186" y="2427889"/>
            <a:ext cx="2914195" cy="38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0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03" y="619877"/>
            <a:ext cx="6515100" cy="438876"/>
          </a:xfrm>
        </p:spPr>
        <p:txBody>
          <a:bodyPr>
            <a:normAutofit fontScale="90000"/>
          </a:bodyPr>
          <a:lstStyle/>
          <a:p>
            <a:r>
              <a:rPr lang="bg-BG" dirty="0"/>
              <a:t>Какво се направи досега?</a:t>
            </a:r>
          </a:p>
        </p:txBody>
      </p: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347" y="1185194"/>
            <a:ext cx="4607188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Партньорски срещи</a:t>
            </a:r>
          </a:p>
        </p:txBody>
      </p:sp>
      <p:pic>
        <p:nvPicPr>
          <p:cNvPr id="6" name="Картина 5" descr="Картина, която съдържа текст, стена, електроника, екран&#10;&#10;Описанието е генерирано автоматично">
            <a:extLst>
              <a:ext uri="{FF2B5EF4-FFF2-40B4-BE49-F238E27FC236}">
                <a16:creationId xmlns:a16="http://schemas.microsoft.com/office/drawing/2014/main" id="{23FFDE01-BA7C-0CD1-9296-1BA2D0FF9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622" y="2082630"/>
            <a:ext cx="4068967" cy="2321263"/>
          </a:xfrm>
          <a:prstGeom prst="rect">
            <a:avLst/>
          </a:prstGeom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CA9F571-5799-EC92-49F6-55CA0BD75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4" name="Картина 13" descr="Картина, която съдържа дрехи, човек, Човешко лице, жена&#10;&#10;Описанието е генерирано автоматично">
            <a:extLst>
              <a:ext uri="{FF2B5EF4-FFF2-40B4-BE49-F238E27FC236}">
                <a16:creationId xmlns:a16="http://schemas.microsoft.com/office/drawing/2014/main" id="{EF686582-ACEA-2811-A8C1-56E3DB445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38" y="4230097"/>
            <a:ext cx="3644676" cy="2733507"/>
          </a:xfrm>
          <a:prstGeom prst="rect">
            <a:avLst/>
          </a:prstGeom>
        </p:spPr>
      </p:pic>
      <p:pic>
        <p:nvPicPr>
          <p:cNvPr id="16" name="Картина 15" descr="Картина, която съдържа на закрито, дрехи, стена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EE8AFD96-B650-57B1-211C-5BF3CDF4E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31" y="1107378"/>
            <a:ext cx="4332248" cy="32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79" y="491853"/>
            <a:ext cx="10018713" cy="764628"/>
          </a:xfrm>
        </p:spPr>
        <p:txBody>
          <a:bodyPr>
            <a:normAutofit/>
          </a:bodyPr>
          <a:lstStyle/>
          <a:p>
            <a:r>
              <a:rPr lang="bg-BG" dirty="0"/>
              <a:t>Какво се направи досега?</a:t>
            </a:r>
          </a:p>
        </p:txBody>
      </p: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8004" y="1574114"/>
            <a:ext cx="4607188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g-BG" dirty="0"/>
              <a:t>Стартиращи семинари 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9BE46C0F-3974-0948-8D4C-E4E1D7F4B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1" name="Картина 10" descr="Картина, която съдържа на закрито, дрехи, Офис сграда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C46BE9E1-DD26-9CFB-84F3-3AAC33CF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671" y="2468010"/>
            <a:ext cx="5550933" cy="4163200"/>
          </a:xfrm>
          <a:prstGeom prst="rect">
            <a:avLst/>
          </a:prstGeom>
        </p:spPr>
      </p:pic>
      <p:pic>
        <p:nvPicPr>
          <p:cNvPr id="8" name="Картина 7" descr="Картина, която съдържа на закрито, стена, маса, Офис сграда&#10;&#10;Описанието е генерирано автоматично">
            <a:extLst>
              <a:ext uri="{FF2B5EF4-FFF2-40B4-BE49-F238E27FC236}">
                <a16:creationId xmlns:a16="http://schemas.microsoft.com/office/drawing/2014/main" id="{0F255766-9DF0-3F8F-3EEC-9C5DF962B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54" y="1533139"/>
            <a:ext cx="5550933" cy="41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107" y="462959"/>
            <a:ext cx="4607189" cy="764628"/>
          </a:xfrm>
        </p:spPr>
        <p:txBody>
          <a:bodyPr>
            <a:normAutofit/>
          </a:bodyPr>
          <a:lstStyle/>
          <a:p>
            <a:r>
              <a:rPr lang="bg-BG" dirty="0"/>
              <a:t>Какво се направи ?</a:t>
            </a:r>
          </a:p>
        </p:txBody>
      </p: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450" y="1425303"/>
            <a:ext cx="5097517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Обучения Иновации-23/03/23</a:t>
            </a:r>
          </a:p>
        </p:txBody>
      </p:sp>
      <p:sp>
        <p:nvSpPr>
          <p:cNvPr id="12" name="Текстов контейнер 11">
            <a:extLst>
              <a:ext uri="{FF2B5EF4-FFF2-40B4-BE49-F238E27FC236}">
                <a16:creationId xmlns:a16="http://schemas.microsoft.com/office/drawing/2014/main" id="{93C24040-B777-5733-F52B-12335B338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1535" y="1464363"/>
            <a:ext cx="4622537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Обучение Качество -11/04/23</a:t>
            </a:r>
          </a:p>
        </p:txBody>
      </p:sp>
      <p:pic>
        <p:nvPicPr>
          <p:cNvPr id="5" name="Картина 4" descr="Картина, която съдържа текст, на закрито, стена, таван&#10;&#10;Описанието е генерирано автоматично">
            <a:extLst>
              <a:ext uri="{FF2B5EF4-FFF2-40B4-BE49-F238E27FC236}">
                <a16:creationId xmlns:a16="http://schemas.microsoft.com/office/drawing/2014/main" id="{C44102A2-2022-78B9-184E-8CDAD7C8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930" y="2963909"/>
            <a:ext cx="4511153" cy="3384855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329C3BB4-2263-B1C4-D4F7-9B05D18C471C}"/>
              </a:ext>
            </a:extLst>
          </p:cNvPr>
          <p:cNvSpPr/>
          <p:nvPr/>
        </p:nvSpPr>
        <p:spPr>
          <a:xfrm>
            <a:off x="1248516" y="2170387"/>
            <a:ext cx="3468414" cy="3047999"/>
          </a:xfrm>
          <a:prstGeom prst="rect">
            <a:avLst/>
          </a:prstGeom>
          <a:blipFill>
            <a:blip r:embed="rId3" cstate="print"/>
            <a:stretch>
              <a:fillRect l="-46736" t="-29940" r="-44751" b="-1777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7DB635E-B693-EC18-68C9-E2D891FD5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8" t="13104" r="21990" b="11495"/>
          <a:stretch/>
        </p:blipFill>
        <p:spPr>
          <a:xfrm>
            <a:off x="8387255" y="1926506"/>
            <a:ext cx="3508692" cy="33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044B8C1-9EF5-E1B3-7692-AF3628B5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105" y="50922"/>
            <a:ext cx="9299302" cy="15043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bg-BG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Подкрепа на предприемачеството в областта на вътрешната обработка на качествени селскостопански продукти в областите Еврос, Хасково, Смолян и Кърджали</a:t>
            </a:r>
            <a:endParaRPr lang="bg-BG" sz="24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C04326B-2F23-1AD2-4DBA-B1C4539B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169" y="5522252"/>
            <a:ext cx="7932101" cy="1022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bg-BG" sz="28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рограма за сътрудничество </a:t>
            </a:r>
            <a:r>
              <a:rPr lang="ru-RU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Interreg V</a:t>
            </a:r>
            <a:r>
              <a:rPr lang="ru-RU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g-BG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Гърция-България“</a:t>
            </a:r>
          </a:p>
          <a:p>
            <a:pPr marL="0" indent="0">
              <a:buNone/>
            </a:pPr>
            <a:endParaRPr lang="bg-BG" sz="16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4002077-60DF-322A-F62B-31F97965F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85642"/>
              </p:ext>
            </p:extLst>
          </p:nvPr>
        </p:nvGraphicFramePr>
        <p:xfrm>
          <a:off x="2036106" y="1560512"/>
          <a:ext cx="9299302" cy="3961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532">
                  <a:extLst>
                    <a:ext uri="{9D8B030D-6E8A-4147-A177-3AD203B41FA5}">
                      <a16:colId xmlns:a16="http://schemas.microsoft.com/office/drawing/2014/main" val="2157930858"/>
                    </a:ext>
                  </a:extLst>
                </a:gridCol>
                <a:gridCol w="6448770">
                  <a:extLst>
                    <a:ext uri="{9D8B030D-6E8A-4147-A177-3AD203B41FA5}">
                      <a16:colId xmlns:a16="http://schemas.microsoft.com/office/drawing/2014/main" val="2922753500"/>
                    </a:ext>
                  </a:extLst>
                </a:gridCol>
              </a:tblGrid>
              <a:tr h="3961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bg-BG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7908" marR="107908" marT="0" marB="0"/>
                </a:tc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Rural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Company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North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Evros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S.A., </a:t>
                      </a:r>
                      <a:r>
                        <a:rPr lang="bg-BG" sz="2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Greece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 </a:t>
                      </a: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(водещ партньор)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bg-BG" sz="2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bg-BG" sz="26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Dimosineteristiki</a:t>
                      </a:r>
                      <a:r>
                        <a:rPr lang="bg-BG" sz="26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6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Evros</a:t>
                      </a:r>
                      <a:r>
                        <a:rPr lang="bg-BG" sz="26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S.A., </a:t>
                      </a:r>
                      <a:r>
                        <a:rPr lang="bg-BG" sz="26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Greece</a:t>
                      </a:r>
                      <a:endParaRPr lang="bg-BG" sz="26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bg-BG" sz="2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Сдружение “Съюз за възстановяване и </a:t>
                      </a:r>
                      <a:r>
                        <a:rPr lang="bg-BG" sz="2600" dirty="0">
                          <a:solidFill>
                            <a:schemeClr val="tx1"/>
                          </a:solidFill>
                          <a:effectLst/>
                        </a:rPr>
                        <a:t>развитие“, Хасково, България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bg-BG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„Местна инициативна група Кирково-Златоград“, България</a:t>
                      </a:r>
                      <a:endParaRPr lang="bg-BG" sz="2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7908" marR="107908" marT="0" marB="0"/>
                </a:tc>
                <a:extLst>
                  <a:ext uri="{0D108BD9-81ED-4DB2-BD59-A6C34878D82A}">
                    <a16:rowId xmlns:a16="http://schemas.microsoft.com/office/drawing/2014/main" val="1514943288"/>
                  </a:ext>
                </a:extLst>
              </a:tr>
            </a:tbl>
          </a:graphicData>
        </a:graphic>
      </p:graphicFrame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60D6163-C634-F501-D461-27601A9C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9" y="1613637"/>
            <a:ext cx="1733550" cy="75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Картина 7" descr="Картина, която съдържа текст, лого, Шрифт, Графика&#10;&#10;Описанието е генерирано автоматично">
            <a:extLst>
              <a:ext uri="{FF2B5EF4-FFF2-40B4-BE49-F238E27FC236}">
                <a16:creationId xmlns:a16="http://schemas.microsoft.com/office/drawing/2014/main" id="{79BF4078-0A0D-7132-0958-5CAD3BB98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1" r="7065" b="13609"/>
          <a:stretch/>
        </p:blipFill>
        <p:spPr bwMode="auto">
          <a:xfrm>
            <a:off x="2738207" y="2428281"/>
            <a:ext cx="1733550" cy="84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Картина 9" descr="Billio">
            <a:extLst>
              <a:ext uri="{FF2B5EF4-FFF2-40B4-BE49-F238E27FC236}">
                <a16:creationId xmlns:a16="http://schemas.microsoft.com/office/drawing/2014/main" id="{6D10C1A8-F18C-CDA4-ABA9-A25572FB285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11" y="3386870"/>
            <a:ext cx="7905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B659EE8B-FC0A-9518-9C40-24AA9EB64B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8" y="4239115"/>
            <a:ext cx="1117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Картина 18" descr="Картина, която съдържа текст, превозно средство, на открито, кола&#10;&#10;Описанието е генерирано автоматично">
            <a:extLst>
              <a:ext uri="{FF2B5EF4-FFF2-40B4-BE49-F238E27FC236}">
                <a16:creationId xmlns:a16="http://schemas.microsoft.com/office/drawing/2014/main" id="{11093081-6D5F-4874-30FC-C18FE62E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30" y="2196652"/>
            <a:ext cx="4821232" cy="3615924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E432C8-8951-1FC8-ABC3-38349B0E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221" y="368776"/>
            <a:ext cx="4607189" cy="764628"/>
          </a:xfrm>
        </p:spPr>
        <p:txBody>
          <a:bodyPr>
            <a:normAutofit/>
          </a:bodyPr>
          <a:lstStyle/>
          <a:p>
            <a:r>
              <a:rPr lang="bg-BG" dirty="0"/>
              <a:t>Какво се направи ?</a:t>
            </a:r>
          </a:p>
        </p:txBody>
      </p:sp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3F67E305-52C0-14D8-3245-32A1765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0993" y="368776"/>
            <a:ext cx="5112031" cy="7646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dirty="0"/>
              <a:t>Учебни пътувания - </a:t>
            </a:r>
            <a:r>
              <a:rPr lang="bg-BG" dirty="0" err="1"/>
              <a:t>Орестиада</a:t>
            </a:r>
            <a:endParaRPr lang="bg-BG" dirty="0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6C4BADB1-C82D-BC1F-9470-B1530ACC7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7" name="Картина 6" descr="Картина, която съдържа на открито, дърво, небе, земя&#10;&#10;Описанието е генерирано автоматично">
            <a:extLst>
              <a:ext uri="{FF2B5EF4-FFF2-40B4-BE49-F238E27FC236}">
                <a16:creationId xmlns:a16="http://schemas.microsoft.com/office/drawing/2014/main" id="{E6D19BF9-8EFE-64DF-07B8-AB16885A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123" y="3968948"/>
            <a:ext cx="3290261" cy="2467696"/>
          </a:xfrm>
          <a:prstGeom prst="rect">
            <a:avLst/>
          </a:prstGeom>
        </p:spPr>
      </p:pic>
      <p:pic>
        <p:nvPicPr>
          <p:cNvPr id="13" name="Картина 12" descr="Картина, която съдържа човек, дрехи, мъж, хора&#10;&#10;Описанието е генерирано автоматично">
            <a:extLst>
              <a:ext uri="{FF2B5EF4-FFF2-40B4-BE49-F238E27FC236}">
                <a16:creationId xmlns:a16="http://schemas.microsoft.com/office/drawing/2014/main" id="{350F3A35-4083-90F0-7E9B-CC9D336D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123" y="1335161"/>
            <a:ext cx="3290261" cy="2467696"/>
          </a:xfrm>
          <a:prstGeom prst="rect">
            <a:avLst/>
          </a:prstGeom>
        </p:spPr>
      </p:pic>
      <p:pic>
        <p:nvPicPr>
          <p:cNvPr id="15" name="Картина 14" descr="Картина, която съдържа човек, Леко хранене, храна, маса&#10;&#10;Описанието е генерирано автоматично">
            <a:extLst>
              <a:ext uri="{FF2B5EF4-FFF2-40B4-BE49-F238E27FC236}">
                <a16:creationId xmlns:a16="http://schemas.microsoft.com/office/drawing/2014/main" id="{8FC46481-C144-3EBD-B1F3-A6D5B5709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6" y="3928316"/>
            <a:ext cx="3840162" cy="2560908"/>
          </a:xfrm>
          <a:prstGeom prst="rect">
            <a:avLst/>
          </a:prstGeom>
        </p:spPr>
      </p:pic>
      <p:pic>
        <p:nvPicPr>
          <p:cNvPr id="17" name="Картина 16" descr="Картина, която съдържа дрехи, на открито, дърво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28166D3A-0552-6C0C-6C92-DE41FE628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606" y="1133404"/>
            <a:ext cx="3840162" cy="25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3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434CCCA2-407C-B293-215B-7AD930022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732" t="2036" r="38961" b="2260"/>
          <a:stretch/>
        </p:blipFill>
        <p:spPr>
          <a:xfrm>
            <a:off x="9231030" y="247650"/>
            <a:ext cx="2637830" cy="6362700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704A43C4-0E3F-C568-F8E5-10550A00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9C1FB6A-F1F3-9BE8-1033-A7145D8AF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980954"/>
              </p:ext>
            </p:extLst>
          </p:nvPr>
        </p:nvGraphicFramePr>
        <p:xfrm>
          <a:off x="2002221" y="685800"/>
          <a:ext cx="6482655" cy="5467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2655">
                  <a:extLst>
                    <a:ext uri="{9D8B030D-6E8A-4147-A177-3AD203B41FA5}">
                      <a16:colId xmlns:a16="http://schemas.microsoft.com/office/drawing/2014/main" val="2922753500"/>
                    </a:ext>
                  </a:extLst>
                </a:gridCol>
              </a:tblGrid>
              <a:tr h="7510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QUALFARM</a:t>
                      </a:r>
                      <a:endParaRPr lang="bg-BG" sz="36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7908" marR="107908" marT="0" marB="0"/>
                </a:tc>
                <a:extLst>
                  <a:ext uri="{0D108BD9-81ED-4DB2-BD59-A6C34878D82A}">
                    <a16:rowId xmlns:a16="http://schemas.microsoft.com/office/drawing/2014/main" val="3331869920"/>
                  </a:ext>
                </a:extLst>
              </a:tr>
              <a:tr h="4716292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Rural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Company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North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Evros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S.A., </a:t>
                      </a:r>
                      <a:r>
                        <a:rPr lang="bg-BG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Greece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 </a:t>
                      </a: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(водещ партньор)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bg-BG" sz="2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bg-BG" sz="28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Dimosineteristiki</a:t>
                      </a:r>
                      <a:r>
                        <a:rPr lang="bg-BG" sz="28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28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Evros</a:t>
                      </a:r>
                      <a:r>
                        <a:rPr lang="bg-BG" sz="28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S.A., </a:t>
                      </a:r>
                      <a:r>
                        <a:rPr lang="bg-BG" sz="28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Greece</a:t>
                      </a:r>
                      <a:endParaRPr lang="en-US" sz="28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endParaRPr lang="bg-BG" sz="28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bg-BG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Сдружение “Съюз за възстановяване и </a:t>
                      </a:r>
                      <a:r>
                        <a:rPr lang="bg-BG" sz="2800" dirty="0">
                          <a:solidFill>
                            <a:schemeClr val="tx1"/>
                          </a:solidFill>
                          <a:effectLst/>
                        </a:rPr>
                        <a:t>развитие“, Хасково, България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bg-BG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„Местна инициативна група Кирково-Златоград“, България</a:t>
                      </a:r>
                      <a:endParaRPr lang="bg-BG" sz="28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7908" marR="107908" marT="0" marB="0"/>
                </a:tc>
                <a:extLst>
                  <a:ext uri="{0D108BD9-81ED-4DB2-BD59-A6C34878D82A}">
                    <a16:rowId xmlns:a16="http://schemas.microsoft.com/office/drawing/2014/main" val="1514943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51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BCBD6E-EBC7-B005-A23B-13854DC2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379" y="2285999"/>
            <a:ext cx="6936828" cy="356244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Проект „ QUALFARM –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Подкрепа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на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предприемачеството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областта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вътрешна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преработка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качествени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селскостопански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продукти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областите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Еврос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Хасково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, Смолян и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Кърджали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“ е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съфинансиран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от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Европейския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фонд за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регионално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развитие (ЕФРР) и от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национални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фондове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на 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страните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участващи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Програмата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за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сътрудничество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ИНТЕРРЕГ V-A </a:t>
            </a:r>
            <a:r>
              <a:rPr lang="ru-RU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Гърция-България</a:t>
            </a:r>
            <a: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  <a:t> 2014–2020.</a:t>
            </a:r>
            <a:br>
              <a:rPr lang="ru-RU" sz="27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bg-BG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434CCCA2-407C-B293-215B-7AD930022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732" t="2036" r="38961" b="2260"/>
          <a:stretch/>
        </p:blipFill>
        <p:spPr>
          <a:xfrm>
            <a:off x="9215265" y="359228"/>
            <a:ext cx="263783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54C3F337-9485-D1F6-A4DF-A1EC9487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62" y="905933"/>
            <a:ext cx="9611161" cy="965200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  цел на проекта</a:t>
            </a:r>
            <a:endParaRPr lang="bg-BG" dirty="0">
              <a:solidFill>
                <a:srgbClr val="0070C0"/>
              </a:solidFill>
            </a:endParaRP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5A75071E-38F2-BF58-6731-BE576AC7C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448" y="2076085"/>
            <a:ext cx="6481987" cy="37930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bg-BG" sz="2800" b="1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на иновативно и качествено предприемачество в областта на преработката на селскостопански продукти, с особен акцент върху „вътрешната“ обработка на селскостопански продукти, т.е. във ферми или малки цехове</a:t>
            </a:r>
            <a:endParaRPr lang="bg-BG" sz="2800" dirty="0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0F2F76C9-DC62-7F1D-4806-6F26543ED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78" t="20461" r="40134" b="53811"/>
          <a:stretch/>
        </p:blipFill>
        <p:spPr>
          <a:xfrm>
            <a:off x="8113435" y="3037797"/>
            <a:ext cx="3733799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0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F6DE882-0D03-3FC0-0E15-10E87F67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648" y="346842"/>
            <a:ext cx="10018713" cy="719958"/>
          </a:xfrm>
        </p:spPr>
        <p:txBody>
          <a:bodyPr/>
          <a:lstStyle/>
          <a:p>
            <a:r>
              <a:rPr lang="bg-BG" dirty="0"/>
              <a:t>РАБОТНИ ПАКЕТИ И ДЕЙНОСТИ</a:t>
            </a:r>
          </a:p>
        </p:txBody>
      </p:sp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53375C79-C6FE-3575-766F-C64C2DC91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623577"/>
              </p:ext>
            </p:extLst>
          </p:nvPr>
        </p:nvGraphicFramePr>
        <p:xfrm>
          <a:off x="1484313" y="1245476"/>
          <a:ext cx="10108048" cy="4545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4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15FF890B-3CE7-403A-AECE-2DE04FC7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56" name="Freeform 6">
              <a:extLst>
                <a:ext uri="{FF2B5EF4-FFF2-40B4-BE49-F238E27FC236}">
                  <a16:creationId xmlns:a16="http://schemas.microsoft.com/office/drawing/2014/main" id="{99A4E160-6CFD-4514-9E20-CA6692CCD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7" name="Freeform 7">
              <a:extLst>
                <a:ext uri="{FF2B5EF4-FFF2-40B4-BE49-F238E27FC236}">
                  <a16:creationId xmlns:a16="http://schemas.microsoft.com/office/drawing/2014/main" id="{3DCD16F5-8D15-45FD-BA62-ADAC08183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8" name="Freeform 8">
              <a:extLst>
                <a:ext uri="{FF2B5EF4-FFF2-40B4-BE49-F238E27FC236}">
                  <a16:creationId xmlns:a16="http://schemas.microsoft.com/office/drawing/2014/main" id="{E7CFAF28-6FDA-4C2C-BE51-123D1115F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9" name="Freeform 9">
              <a:extLst>
                <a:ext uri="{FF2B5EF4-FFF2-40B4-BE49-F238E27FC236}">
                  <a16:creationId xmlns:a16="http://schemas.microsoft.com/office/drawing/2014/main" id="{1FD12703-0627-4991-B2A4-F96519F90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60" name="Freeform 10">
              <a:extLst>
                <a:ext uri="{FF2B5EF4-FFF2-40B4-BE49-F238E27FC236}">
                  <a16:creationId xmlns:a16="http://schemas.microsoft.com/office/drawing/2014/main" id="{A5758E0B-DF61-40A8-B765-BC6841906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61" name="Freeform 11">
              <a:extLst>
                <a:ext uri="{FF2B5EF4-FFF2-40B4-BE49-F238E27FC236}">
                  <a16:creationId xmlns:a16="http://schemas.microsoft.com/office/drawing/2014/main" id="{3E063A1F-9566-4436-B4E3-2890FBBC2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CF101C75-DE4C-C0FB-53B9-0EE6517E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u="sng"/>
              <a:t>РП 2 – Комуникация и разпространение на информацията</a:t>
            </a:r>
            <a:endParaRPr lang="en-US"/>
          </a:p>
        </p:txBody>
      </p:sp>
      <p:pic>
        <p:nvPicPr>
          <p:cNvPr id="2050" name="Picture 2" descr="7 Ways to Effectively Communicate Complex Information">
            <a:extLst>
              <a:ext uri="{FF2B5EF4-FFF2-40B4-BE49-F238E27FC236}">
                <a16:creationId xmlns:a16="http://schemas.microsoft.com/office/drawing/2014/main" id="{2E3CBC61-E7AF-0A92-7043-C6583ECCB7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412" y="2779229"/>
            <a:ext cx="3959211" cy="2227056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2C7CC25C-9B6D-7F35-E1EB-9C8E46473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086" y="2666999"/>
            <a:ext cx="6081937" cy="350520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42900" lvl="0" indent="-342900"/>
            <a:r>
              <a:rPr lang="en-US" sz="3800" dirty="0" err="1"/>
              <a:t>Комуникационна</a:t>
            </a:r>
            <a:r>
              <a:rPr lang="en-US" sz="3800" dirty="0"/>
              <a:t> </a:t>
            </a:r>
            <a:r>
              <a:rPr lang="en-US" sz="3800" dirty="0" err="1"/>
              <a:t>политика</a:t>
            </a:r>
            <a:r>
              <a:rPr lang="en-US" sz="3800" dirty="0"/>
              <a:t>; </a:t>
            </a:r>
          </a:p>
          <a:p>
            <a:pPr marL="342900" lvl="0" indent="-342900"/>
            <a:r>
              <a:rPr lang="en-US" sz="3800" dirty="0" err="1"/>
              <a:t>Сайт</a:t>
            </a:r>
            <a:r>
              <a:rPr lang="en-US" sz="3800" dirty="0"/>
              <a:t> и </a:t>
            </a:r>
            <a:r>
              <a:rPr lang="en-US" sz="3800" dirty="0" err="1"/>
              <a:t>лого</a:t>
            </a:r>
            <a:r>
              <a:rPr lang="en-US" sz="3800" dirty="0"/>
              <a:t> </a:t>
            </a:r>
            <a:r>
              <a:rPr lang="en-US" sz="3800" dirty="0" err="1"/>
              <a:t>на</a:t>
            </a:r>
            <a:r>
              <a:rPr lang="en-US" sz="3800" dirty="0"/>
              <a:t> </a:t>
            </a:r>
            <a:r>
              <a:rPr lang="en-US" sz="3800" dirty="0" err="1"/>
              <a:t>проекта</a:t>
            </a:r>
            <a:r>
              <a:rPr lang="en-US" sz="3800" dirty="0"/>
              <a:t>; </a:t>
            </a:r>
          </a:p>
          <a:p>
            <a:pPr marL="342900" lvl="0" indent="-342900"/>
            <a:r>
              <a:rPr lang="en-US" sz="3800" dirty="0" err="1"/>
              <a:t>Рекламни</a:t>
            </a:r>
            <a:r>
              <a:rPr lang="en-US" sz="3800" dirty="0"/>
              <a:t> </a:t>
            </a:r>
            <a:r>
              <a:rPr lang="en-US" sz="3800" dirty="0" err="1"/>
              <a:t>материали</a:t>
            </a:r>
            <a:r>
              <a:rPr lang="en-US" sz="3800" dirty="0"/>
              <a:t> и </a:t>
            </a:r>
            <a:r>
              <a:rPr lang="en-US" sz="3800" dirty="0" err="1"/>
              <a:t>медийни</a:t>
            </a:r>
            <a:r>
              <a:rPr lang="en-US" sz="3800" dirty="0"/>
              <a:t> </a:t>
            </a:r>
            <a:r>
              <a:rPr lang="en-US" sz="3800" dirty="0" err="1"/>
              <a:t>публикации</a:t>
            </a:r>
            <a:r>
              <a:rPr lang="en-US" sz="3800" dirty="0"/>
              <a:t> </a:t>
            </a:r>
            <a:r>
              <a:rPr lang="en-US" sz="3800" dirty="0" err="1"/>
              <a:t>за</a:t>
            </a:r>
            <a:r>
              <a:rPr lang="en-US" sz="3800" dirty="0"/>
              <a:t> </a:t>
            </a:r>
            <a:r>
              <a:rPr lang="en-US" sz="3800" dirty="0" err="1"/>
              <a:t>проекта</a:t>
            </a:r>
            <a:r>
              <a:rPr lang="en-US" sz="3800" dirty="0"/>
              <a:t>; </a:t>
            </a:r>
          </a:p>
          <a:p>
            <a:pPr marL="342900" lvl="0" indent="-342900"/>
            <a:r>
              <a:rPr lang="en-US" sz="3800" dirty="0" err="1"/>
              <a:t>Местни</a:t>
            </a:r>
            <a:r>
              <a:rPr lang="en-US" sz="3800" dirty="0"/>
              <a:t> </a:t>
            </a:r>
            <a:r>
              <a:rPr lang="en-US" sz="3800" dirty="0" err="1"/>
              <a:t>семинари</a:t>
            </a:r>
            <a:r>
              <a:rPr lang="en-US" sz="3800" dirty="0"/>
              <a:t> </a:t>
            </a:r>
            <a:r>
              <a:rPr lang="en-US" sz="3800" dirty="0" err="1"/>
              <a:t>за</a:t>
            </a:r>
            <a:r>
              <a:rPr lang="en-US" sz="3800" dirty="0"/>
              <a:t> </a:t>
            </a:r>
            <a:r>
              <a:rPr lang="en-US" sz="3800" dirty="0" err="1"/>
              <a:t>повишаване</a:t>
            </a:r>
            <a:r>
              <a:rPr lang="en-US" sz="3800" dirty="0"/>
              <a:t> </a:t>
            </a:r>
            <a:r>
              <a:rPr lang="en-US" sz="3800" dirty="0" err="1"/>
              <a:t>на</a:t>
            </a:r>
            <a:r>
              <a:rPr lang="en-US" sz="3800" dirty="0"/>
              <a:t> </a:t>
            </a:r>
            <a:r>
              <a:rPr lang="en-US" sz="3800" dirty="0" err="1"/>
              <a:t>осведомеността</a:t>
            </a:r>
            <a:r>
              <a:rPr lang="en-US" sz="3800" dirty="0"/>
              <a:t>; </a:t>
            </a:r>
          </a:p>
          <a:p>
            <a:pPr marL="342900" lvl="0" indent="-342900"/>
            <a:r>
              <a:rPr lang="en-US" sz="3800" dirty="0" err="1"/>
              <a:t>Откриваща</a:t>
            </a:r>
            <a:r>
              <a:rPr lang="en-US" sz="3800" dirty="0"/>
              <a:t> и </a:t>
            </a:r>
            <a:r>
              <a:rPr lang="en-US" sz="3800" dirty="0" err="1"/>
              <a:t>закриваща</a:t>
            </a:r>
            <a:r>
              <a:rPr lang="en-US" sz="3800" dirty="0"/>
              <a:t> </a:t>
            </a:r>
            <a:r>
              <a:rPr lang="en-US" sz="3800" dirty="0" err="1"/>
              <a:t>конференция</a:t>
            </a:r>
            <a:r>
              <a:rPr lang="en-US" sz="3800" dirty="0"/>
              <a:t> </a:t>
            </a:r>
            <a:r>
              <a:rPr lang="en-US" sz="3800" dirty="0" err="1"/>
              <a:t>на</a:t>
            </a:r>
            <a:r>
              <a:rPr lang="en-US" sz="3800" dirty="0"/>
              <a:t> </a:t>
            </a:r>
            <a:r>
              <a:rPr lang="en-US" sz="3800" dirty="0" err="1"/>
              <a:t>проекта</a:t>
            </a:r>
            <a:r>
              <a:rPr lang="en-US" sz="3800" dirty="0"/>
              <a:t>.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07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C78354C-C1EB-4317-9DC2-7A4AE1F13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7F3000C-E62F-41EF-B26C-43740EDE1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B8C31FF-E28B-4902-9070-E4ED1395D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68F2688-1110-4BC0-9AAC-10D74DE36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5CD49FE9-A25C-4E16-8AEA-68DD419A5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4F1D10A-5169-4727-8DC0-69AF6E62F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DEAD526-E7EB-4732-B1B5-8A4AE74FC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9D75F1D-614E-094E-45C8-761E2D19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611688" cy="2520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РП 3 –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Създаване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на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структури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за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подкрепа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на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бизнеса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трансграничната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1">
                    <a:lumMod val="50000"/>
                  </a:schemeClr>
                </a:solidFill>
              </a:rPr>
              <a:t>зона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0E70635-1DB6-1A5F-9491-7A98FBF38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5669" y="3408003"/>
            <a:ext cx="4074345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Офиси за подкрепа на местните бизнеси – при всеки от партньорите</a:t>
            </a:r>
          </a:p>
          <a:p>
            <a:r>
              <a:rPr lang="bg-BG" sz="2400" dirty="0">
                <a:latin typeface="Cambria" panose="02040503050406030204" pitchFamily="18" charset="0"/>
                <a:ea typeface="Times New Roman" panose="02020603050405020304" pitchFamily="18" charset="0"/>
              </a:rPr>
              <a:t>В България – Бенковски и Хасково</a:t>
            </a: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Контейнер за съдържание 5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F71BABF3-C4E0-1E60-21D9-16326AB9F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67" y="645285"/>
            <a:ext cx="3360057" cy="252004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Картина 9" descr="Картина, която съдържа текст, на закрито, под, дървен&#10;&#10;Описанието е генерирано автоматично">
            <a:extLst>
              <a:ext uri="{FF2B5EF4-FFF2-40B4-BE49-F238E27FC236}">
                <a16:creationId xmlns:a16="http://schemas.microsoft.com/office/drawing/2014/main" id="{77FC007F-5188-B028-300B-B499D1305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076" y="3423522"/>
            <a:ext cx="1843029" cy="245737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Контейнер за съдържание 6" descr="Картина, която съдържа на закрито, обзавеждане, стена, лаптоп&#10;&#10;Описанието е генерирано автоматично">
            <a:extLst>
              <a:ext uri="{FF2B5EF4-FFF2-40B4-BE49-F238E27FC236}">
                <a16:creationId xmlns:a16="http://schemas.microsoft.com/office/drawing/2014/main" id="{83421CDD-63B1-A598-19CA-786D3970AA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02436" y="3423522"/>
            <a:ext cx="1843029" cy="2457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831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0" name="Group 3099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101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2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3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4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5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6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3128" name="Group 3107">
            <a:extLst>
              <a:ext uri="{FF2B5EF4-FFF2-40B4-BE49-F238E27FC236}">
                <a16:creationId xmlns:a16="http://schemas.microsoft.com/office/drawing/2014/main" id="{A2E861A3-F23C-46B8-A38A-4A22E453D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109" name="Freeform 6">
              <a:extLst>
                <a:ext uri="{FF2B5EF4-FFF2-40B4-BE49-F238E27FC236}">
                  <a16:creationId xmlns:a16="http://schemas.microsoft.com/office/drawing/2014/main" id="{8BC3D220-643B-4160-B5A9-59DF5D21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0" name="Freeform 7">
              <a:extLst>
                <a:ext uri="{FF2B5EF4-FFF2-40B4-BE49-F238E27FC236}">
                  <a16:creationId xmlns:a16="http://schemas.microsoft.com/office/drawing/2014/main" id="{B92237DE-D518-4625-8392-66D708458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1" name="Freeform 8">
              <a:extLst>
                <a:ext uri="{FF2B5EF4-FFF2-40B4-BE49-F238E27FC236}">
                  <a16:creationId xmlns:a16="http://schemas.microsoft.com/office/drawing/2014/main" id="{F290F0DD-E80A-4263-94E1-A41F57D8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2" name="Freeform 9">
              <a:extLst>
                <a:ext uri="{FF2B5EF4-FFF2-40B4-BE49-F238E27FC236}">
                  <a16:creationId xmlns:a16="http://schemas.microsoft.com/office/drawing/2014/main" id="{D78EA7D2-CCEA-435E-873D-36BF0522F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3" name="Freeform 10">
              <a:extLst>
                <a:ext uri="{FF2B5EF4-FFF2-40B4-BE49-F238E27FC236}">
                  <a16:creationId xmlns:a16="http://schemas.microsoft.com/office/drawing/2014/main" id="{9DFA731E-D6BB-42CC-AA05-64023DC81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4" name="Freeform 11">
              <a:extLst>
                <a:ext uri="{FF2B5EF4-FFF2-40B4-BE49-F238E27FC236}">
                  <a16:creationId xmlns:a16="http://schemas.microsoft.com/office/drawing/2014/main" id="{B00D0483-90FB-4EB4-9770-CA8A310D5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F0BA892-A23D-BA87-6D7C-E79F5E99E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71464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u="sng" dirty="0"/>
              <a:t>РП 4 – </a:t>
            </a:r>
            <a:r>
              <a:rPr lang="en-US" sz="3200" u="sng" dirty="0" err="1"/>
              <a:t>Дейности</a:t>
            </a:r>
            <a:r>
              <a:rPr lang="en-US" sz="3200" u="sng" dirty="0"/>
              <a:t> </a:t>
            </a:r>
            <a:r>
              <a:rPr lang="en-US" sz="3200" u="sng" dirty="0" err="1"/>
              <a:t>за</a:t>
            </a:r>
            <a:r>
              <a:rPr lang="en-US" sz="3200" u="sng" dirty="0"/>
              <a:t> </a:t>
            </a:r>
            <a:r>
              <a:rPr lang="en-US" sz="3200" u="sng" dirty="0" err="1"/>
              <a:t>обучение</a:t>
            </a:r>
            <a:r>
              <a:rPr lang="en-US" sz="3200" u="sng" dirty="0"/>
              <a:t> и </a:t>
            </a:r>
            <a:r>
              <a:rPr lang="en-US" sz="3200" u="sng" dirty="0" err="1"/>
              <a:t>менторство</a:t>
            </a:r>
            <a:endParaRPr lang="en-US" sz="3200" dirty="0"/>
          </a:p>
        </p:txBody>
      </p:sp>
      <p:sp>
        <p:nvSpPr>
          <p:cNvPr id="3129" name="Контейнер за съдържание 3">
            <a:extLst>
              <a:ext uri="{FF2B5EF4-FFF2-40B4-BE49-F238E27FC236}">
                <a16:creationId xmlns:a16="http://schemas.microsoft.com/office/drawing/2014/main" id="{EC3395CD-101A-EBB6-F8C1-2B2DBCBF6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310" y="1845129"/>
            <a:ext cx="4505327" cy="4865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90000"/>
              </a:lnSpc>
            </a:pPr>
            <a:r>
              <a:rPr lang="en-US" sz="2500" dirty="0" err="1"/>
              <a:t>Обучение</a:t>
            </a:r>
            <a:r>
              <a:rPr lang="en-US" sz="2500" dirty="0"/>
              <a:t> </a:t>
            </a:r>
            <a:r>
              <a:rPr lang="en-US" sz="2500" dirty="0" err="1"/>
              <a:t>по</a:t>
            </a:r>
            <a:r>
              <a:rPr lang="en-US" sz="2500" dirty="0"/>
              <a:t> </a:t>
            </a:r>
            <a:r>
              <a:rPr lang="en-US" sz="2500" dirty="0" err="1"/>
              <a:t>въпроси</a:t>
            </a:r>
            <a:r>
              <a:rPr lang="en-US" sz="2500" dirty="0"/>
              <a:t>, </a:t>
            </a:r>
            <a:r>
              <a:rPr lang="en-US" sz="2500" dirty="0" err="1"/>
              <a:t>свързани</a:t>
            </a:r>
            <a:r>
              <a:rPr lang="en-US" sz="2500" dirty="0"/>
              <a:t> с </a:t>
            </a:r>
            <a:r>
              <a:rPr lang="en-US" sz="2500" dirty="0" err="1"/>
              <a:t>качеството</a:t>
            </a:r>
            <a:r>
              <a:rPr lang="en-US" sz="2500" dirty="0"/>
              <a:t>; </a:t>
            </a:r>
          </a:p>
          <a:p>
            <a:pPr marL="342900" lvl="0" indent="-342900">
              <a:lnSpc>
                <a:spcPct val="90000"/>
              </a:lnSpc>
            </a:pPr>
            <a:r>
              <a:rPr lang="en-US" sz="2500" dirty="0" err="1"/>
              <a:t>Обучение</a:t>
            </a:r>
            <a:r>
              <a:rPr lang="en-US" sz="2500" dirty="0"/>
              <a:t> </a:t>
            </a:r>
            <a:r>
              <a:rPr lang="en-US" sz="2500" dirty="0" err="1"/>
              <a:t>по</a:t>
            </a:r>
            <a:r>
              <a:rPr lang="en-US" sz="2500" dirty="0"/>
              <a:t> </a:t>
            </a:r>
            <a:r>
              <a:rPr lang="en-US" sz="2500" dirty="0" err="1"/>
              <a:t>въпроси</a:t>
            </a:r>
            <a:r>
              <a:rPr lang="en-US" sz="2500" dirty="0"/>
              <a:t>, </a:t>
            </a:r>
            <a:r>
              <a:rPr lang="en-US" sz="2500" dirty="0" err="1"/>
              <a:t>свързани</a:t>
            </a:r>
            <a:r>
              <a:rPr lang="en-US" sz="2500" dirty="0"/>
              <a:t> с </a:t>
            </a:r>
            <a:r>
              <a:rPr lang="en-US" sz="2500" dirty="0" err="1"/>
              <a:t>иновациите</a:t>
            </a:r>
            <a:r>
              <a:rPr lang="en-US" sz="2500" dirty="0"/>
              <a:t>; </a:t>
            </a:r>
          </a:p>
          <a:p>
            <a:pPr marL="342900" lvl="0" indent="-342900">
              <a:lnSpc>
                <a:spcPct val="90000"/>
              </a:lnSpc>
            </a:pPr>
            <a:r>
              <a:rPr lang="en-US" sz="2500" dirty="0" err="1"/>
              <a:t>Наставничество</a:t>
            </a:r>
            <a:r>
              <a:rPr lang="en-US" sz="2500" dirty="0"/>
              <a:t> </a:t>
            </a:r>
            <a:r>
              <a:rPr lang="en-US" sz="2500" dirty="0" err="1"/>
              <a:t>за</a:t>
            </a:r>
            <a:r>
              <a:rPr lang="en-US" sz="2500" dirty="0"/>
              <a:t> </a:t>
            </a:r>
            <a:r>
              <a:rPr lang="en-US" sz="2500" dirty="0" err="1"/>
              <a:t>започване</a:t>
            </a:r>
            <a:r>
              <a:rPr lang="en-US" sz="2500" dirty="0"/>
              <a:t> </a:t>
            </a:r>
            <a:r>
              <a:rPr lang="en-US" sz="2500" dirty="0" err="1"/>
              <a:t>на</a:t>
            </a:r>
            <a:r>
              <a:rPr lang="en-US" sz="2500" dirty="0"/>
              <a:t> </a:t>
            </a:r>
            <a:r>
              <a:rPr lang="en-US" sz="2500" dirty="0" err="1"/>
              <a:t>вътрешна</a:t>
            </a:r>
            <a:r>
              <a:rPr lang="en-US" sz="2500" dirty="0"/>
              <a:t> </a:t>
            </a:r>
            <a:r>
              <a:rPr lang="en-US" sz="2500" dirty="0" err="1"/>
              <a:t>обработка</a:t>
            </a:r>
            <a:r>
              <a:rPr lang="en-US" sz="2500" dirty="0"/>
              <a:t> </a:t>
            </a:r>
            <a:r>
              <a:rPr lang="en-US" sz="2500" dirty="0" err="1"/>
              <a:t>на</a:t>
            </a:r>
            <a:r>
              <a:rPr lang="en-US" sz="2500" dirty="0"/>
              <a:t> </a:t>
            </a:r>
            <a:r>
              <a:rPr lang="en-US" sz="2500" dirty="0" err="1"/>
              <a:t>селскостопански</a:t>
            </a:r>
            <a:r>
              <a:rPr lang="en-US" sz="2500" dirty="0"/>
              <a:t> </a:t>
            </a:r>
            <a:r>
              <a:rPr lang="en-US" sz="2500" dirty="0" err="1"/>
              <a:t>продукти</a:t>
            </a:r>
            <a:r>
              <a:rPr lang="en-US" sz="2500" dirty="0"/>
              <a:t>; </a:t>
            </a:r>
          </a:p>
          <a:p>
            <a:pPr marL="342900" lvl="0" indent="-342900">
              <a:lnSpc>
                <a:spcPct val="90000"/>
              </a:lnSpc>
            </a:pPr>
            <a:r>
              <a:rPr lang="en-US" sz="2500" dirty="0" err="1"/>
              <a:t>Обмен</a:t>
            </a:r>
            <a:r>
              <a:rPr lang="en-US" sz="2500" dirty="0"/>
              <a:t> </a:t>
            </a:r>
            <a:r>
              <a:rPr lang="en-US" sz="2500" dirty="0" err="1"/>
              <a:t>на</a:t>
            </a:r>
            <a:r>
              <a:rPr lang="en-US" sz="2500" dirty="0"/>
              <a:t> </a:t>
            </a:r>
            <a:r>
              <a:rPr lang="en-US" sz="2500" dirty="0" err="1"/>
              <a:t>добри</a:t>
            </a:r>
            <a:r>
              <a:rPr lang="en-US" sz="2500" dirty="0"/>
              <a:t> </a:t>
            </a:r>
            <a:r>
              <a:rPr lang="en-US" sz="2500" dirty="0" err="1"/>
              <a:t>практики</a:t>
            </a:r>
            <a:r>
              <a:rPr lang="en-US" sz="2500" dirty="0"/>
              <a:t> в </a:t>
            </a:r>
            <a:r>
              <a:rPr lang="en-US" sz="2500" dirty="0" err="1"/>
              <a:t>трансграничната</a:t>
            </a:r>
            <a:r>
              <a:rPr lang="en-US" sz="2500" dirty="0"/>
              <a:t> </a:t>
            </a:r>
            <a:r>
              <a:rPr lang="en-US" sz="2500" dirty="0" err="1"/>
              <a:t>зона</a:t>
            </a:r>
            <a:r>
              <a:rPr lang="en-US" sz="2500" dirty="0"/>
              <a:t> </a:t>
            </a:r>
            <a:r>
              <a:rPr lang="en-US" sz="2500" dirty="0" err="1"/>
              <a:t>чрез</a:t>
            </a:r>
            <a:r>
              <a:rPr lang="en-US" sz="2500" dirty="0"/>
              <a:t> </a:t>
            </a:r>
            <a:r>
              <a:rPr lang="en-US" sz="2500" dirty="0" err="1"/>
              <a:t>целенасочени</a:t>
            </a:r>
            <a:r>
              <a:rPr lang="en-US" sz="2500" dirty="0"/>
              <a:t> </a:t>
            </a:r>
            <a:r>
              <a:rPr lang="en-US" sz="2500" dirty="0" err="1"/>
              <a:t>учебни</a:t>
            </a:r>
            <a:r>
              <a:rPr lang="en-US" sz="2500" dirty="0"/>
              <a:t> </a:t>
            </a:r>
            <a:r>
              <a:rPr lang="en-US" sz="2500" dirty="0" err="1"/>
              <a:t>посещения</a:t>
            </a:r>
            <a:r>
              <a:rPr lang="en-US" sz="1900" dirty="0"/>
              <a:t>. </a:t>
            </a:r>
          </a:p>
        </p:txBody>
      </p:sp>
      <p:sp>
        <p:nvSpPr>
          <p:cNvPr id="3130" name="Rounded Rectangle 16">
            <a:extLst>
              <a:ext uri="{FF2B5EF4-FFF2-40B4-BE49-F238E27FC236}">
                <a16:creationId xmlns:a16="http://schemas.microsoft.com/office/drawing/2014/main" id="{DD7EED39-224E-4230-8FD1-B1E1AF6C6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4A0923-DC79-1DA8-65BB-7B9830AA0E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 b="-2"/>
          <a:stretch/>
        </p:blipFill>
        <p:spPr bwMode="auto">
          <a:xfrm>
            <a:off x="6434407" y="1011765"/>
            <a:ext cx="4744154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6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BEB7132-6381-AA4C-9A67-F0092749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64172"/>
          </a:xfrm>
        </p:spPr>
        <p:txBody>
          <a:bodyPr>
            <a:normAutofit/>
          </a:bodyPr>
          <a:lstStyle/>
          <a:p>
            <a:r>
              <a:rPr lang="bg-BG" sz="32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РП.5   </a:t>
            </a:r>
            <a:r>
              <a:rPr lang="bg-BG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Дейности за подкрепа на бизнеса</a:t>
            </a:r>
            <a:endParaRPr lang="bg-BG" sz="3200" dirty="0"/>
          </a:p>
        </p:txBody>
      </p:sp>
      <p:graphicFrame>
        <p:nvGraphicFramePr>
          <p:cNvPr id="5" name="Контейнер за съдържание 4">
            <a:extLst>
              <a:ext uri="{FF2B5EF4-FFF2-40B4-BE49-F238E27FC236}">
                <a16:creationId xmlns:a16="http://schemas.microsoft.com/office/drawing/2014/main" id="{B0DF479C-4F31-E114-DC24-987FC858210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9911021"/>
              </p:ext>
            </p:extLst>
          </p:nvPr>
        </p:nvGraphicFramePr>
        <p:xfrm>
          <a:off x="1809585" y="1986455"/>
          <a:ext cx="9693439" cy="383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600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5139C8-DDF5-91FC-7671-5BA239C7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g-BG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РП</a:t>
            </a:r>
            <a:r>
              <a:rPr lang="ru-RU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6 – </a:t>
            </a:r>
            <a:r>
              <a:rPr lang="bg-BG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Разработване и реклама на трансграничен </a:t>
            </a:r>
            <a:r>
              <a:rPr lang="en-US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QUALFARM </a:t>
            </a:r>
            <a:r>
              <a:rPr lang="bg-BG" sz="32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продукт</a:t>
            </a:r>
            <a:endParaRPr lang="bg-BG" sz="3200" dirty="0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BCA48F2-07D4-8F54-6664-235A0B3F6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8745" y="2175641"/>
            <a:ext cx="6174278" cy="4225159"/>
          </a:xfrm>
        </p:spPr>
        <p:txBody>
          <a:bodyPr>
            <a:normAutofit fontScale="62500" lnSpcReduction="20000"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bg-BG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Изучаване на историята и перспективите за вътрешна обработка на селскостопански продукти в трансграничната зона</a:t>
            </a:r>
            <a:r>
              <a:rPr lang="ru-RU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endParaRPr lang="bg-BG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bg-BG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Организиране на трансгранични фермерски пазари</a:t>
            </a:r>
            <a:r>
              <a:rPr lang="ru-RU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endParaRPr lang="bg-BG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QUALFARM </a:t>
            </a:r>
            <a:r>
              <a:rPr lang="bg-BG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Трансграничен наръчник за вътрешно обработени селскостопански продукти</a:t>
            </a:r>
            <a:r>
              <a:rPr lang="ru-RU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endParaRPr lang="bg-BG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bg-BG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Създаване на трансгранична мрежа </a:t>
            </a:r>
            <a:r>
              <a:rPr lang="en-US" sz="3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QUALFARM</a:t>
            </a:r>
            <a:r>
              <a:rPr lang="ru-RU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F53EF6D-3A65-D71A-E99C-1A55971EB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0" t="53580" r="38961" b="2261"/>
          <a:stretch/>
        </p:blipFill>
        <p:spPr>
          <a:xfrm>
            <a:off x="2106949" y="2631155"/>
            <a:ext cx="2569779" cy="302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8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Паралакс</Template>
  <TotalTime>223</TotalTime>
  <Words>809</Words>
  <Application>Microsoft Office PowerPoint</Application>
  <PresentationFormat>Широк екран</PresentationFormat>
  <Paragraphs>91</Paragraphs>
  <Slides>22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</vt:lpstr>
      <vt:lpstr>Century Schoolbook</vt:lpstr>
      <vt:lpstr>Corbel</vt:lpstr>
      <vt:lpstr>Symbol</vt:lpstr>
      <vt:lpstr>Times New Roman</vt:lpstr>
      <vt:lpstr>Wingdings</vt:lpstr>
      <vt:lpstr>Паралакс</vt:lpstr>
      <vt:lpstr>Проект  QualFarm –  стимулиране на  земеделието и предприемачеството</vt:lpstr>
      <vt:lpstr>Подкрепа на предприемачеството в областта на вътрешната обработка на качествени селскостопански продукти в областите Еврос, Хасково, Смолян и Кърджали</vt:lpstr>
      <vt:lpstr>Основна  цел на проекта</vt:lpstr>
      <vt:lpstr>РАБОТНИ ПАКЕТИ И ДЕЙНОСТИ</vt:lpstr>
      <vt:lpstr>РП 2 – Комуникация и разпространение на информацията</vt:lpstr>
      <vt:lpstr>РП 3 – Създаване на структури за подкрепа на бизнеса в трансграничната зона</vt:lpstr>
      <vt:lpstr>РП 4 – Дейности за обучение и менторство</vt:lpstr>
      <vt:lpstr>РП.5   Дейности за подкрепа на бизнеса</vt:lpstr>
      <vt:lpstr>РП 6 – Разработване и реклама на трансграничен QUALFARM продукт</vt:lpstr>
      <vt:lpstr>За какво спомогна проект QualFarm:</vt:lpstr>
      <vt:lpstr>ПОСТИГНАТИ  РЕЗУЛТАТИ :</vt:lpstr>
      <vt:lpstr>ПОСТИГНАТИ  РЕЗУЛТАТИ (2) </vt:lpstr>
      <vt:lpstr>Какво се направи досега?</vt:lpstr>
      <vt:lpstr>Участия на производители в изложения</vt:lpstr>
      <vt:lpstr>Презентация на PowerPoint</vt:lpstr>
      <vt:lpstr>Какво се направи досега?</vt:lpstr>
      <vt:lpstr>Какво се направи досега?</vt:lpstr>
      <vt:lpstr>Какво се направи досега?</vt:lpstr>
      <vt:lpstr>Какво се направи ?</vt:lpstr>
      <vt:lpstr>Какво се направи ?</vt:lpstr>
      <vt:lpstr>Презентация на PowerPoint</vt:lpstr>
      <vt:lpstr>Проект „ QUALFARM – Подкрепа на предприемачеството в областта на вътрешна преработка на качествени селскостопански  продукти в областите Еврос, Хасково, Смолян и Кърджали“ е съфинансиран от Европейския фонд за регионално развитие (ЕФРР) и от национални фондове на  страните, участващи в Програмата за сътрудничество ИНТЕРРЕГ V-A Гърция-България 2014–2020.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QualFarm –  стимулиране на  земеделието и предприемачеството</dc:title>
  <dc:creator>Пламен Чингаров</dc:creator>
  <cp:lastModifiedBy>Пламен Чингаров</cp:lastModifiedBy>
  <cp:revision>17</cp:revision>
  <dcterms:created xsi:type="dcterms:W3CDTF">2023-03-28T20:29:55Z</dcterms:created>
  <dcterms:modified xsi:type="dcterms:W3CDTF">2023-09-18T21:11:58Z</dcterms:modified>
</cp:coreProperties>
</file>