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7" r:id="rId16"/>
    <p:sldId id="276" r:id="rId17"/>
    <p:sldId id="275" r:id="rId18"/>
    <p:sldId id="274" r:id="rId19"/>
    <p:sldId id="273" r:id="rId20"/>
    <p:sldId id="27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80" r:id="rId35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C3300"/>
    <a:srgbClr val="990000"/>
    <a:srgbClr val="FF6600"/>
    <a:srgbClr val="FF9933"/>
    <a:srgbClr val="FF505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332" autoAdjust="0"/>
  </p:normalViewPr>
  <p:slideViewPr>
    <p:cSldViewPr snapToGrid="0">
      <p:cViewPr varScale="1">
        <p:scale>
          <a:sx n="62" d="100"/>
          <a:sy n="62" d="100"/>
        </p:scale>
        <p:origin x="9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286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0742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62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025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56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381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05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31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963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571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137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8029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068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23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01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1827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4085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7328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0897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0441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594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7505154-05CB-4682-94B9-38C63FDFBE3E}" type="datetimeFigureOut">
              <a:rPr lang="bg-BG" smtClean="0"/>
              <a:t>20.9.2023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7F121BD-A8EB-439F-BA7B-FC717C4995D9}" type="slidenum">
              <a:rPr lang="bg-BG" smtClean="0"/>
              <a:t>‹#›</a:t>
            </a:fld>
            <a:endParaRPr lang="bg-BG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48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1C6A5-28BC-465A-A977-1F5BE3848F2D}" type="datetimeFigureOut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20.9.2023 г.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05DD5-5504-4C49-A634-4D6EB379A129}" type="slidenum">
              <a:rPr kumimoji="0" lang="bg-B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bg-B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6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mailto:smilyanvisit@gmail.co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379" y="4872588"/>
            <a:ext cx="7772400" cy="1463040"/>
          </a:xfrm>
        </p:spPr>
        <p:txBody>
          <a:bodyPr>
            <a:noAutofit/>
          </a:bodyPr>
          <a:lstStyle/>
          <a:p>
            <a:br>
              <a:rPr lang="bg-BG" sz="3200" dirty="0"/>
            </a:br>
            <a:r>
              <a:rPr lang="bg-BG" sz="3200" dirty="0"/>
              <a:t>ТРАДИЦИОННИТЕ ПРОДУКТИ И МЕСТНАТА ИДЕНТИЧНОСТ ТЕРИТОРИЯТАКАТО ВЪЗМОЖНОСТ ЗА БИЗНЕС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bg-BG" sz="2400" dirty="0">
                <a:solidFill>
                  <a:schemeClr val="accent2">
                    <a:lumMod val="75000"/>
                  </a:schemeClr>
                </a:solidFill>
              </a:rPr>
              <a:t>Територията и </a:t>
            </a:r>
            <a:r>
              <a:rPr lang="bg-BG" sz="2400">
                <a:solidFill>
                  <a:schemeClr val="accent2">
                    <a:lumMod val="75000"/>
                  </a:schemeClr>
                </a:solidFill>
              </a:rPr>
              <a:t>нейната разпознаваемост </a:t>
            </a:r>
            <a:r>
              <a:rPr lang="bg-BG" sz="2400" dirty="0">
                <a:solidFill>
                  <a:schemeClr val="accent2">
                    <a:lumMod val="75000"/>
                  </a:schemeClr>
                </a:solidFill>
              </a:rPr>
              <a:t>–отличителна черта на вашия продукт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3532" y="2098766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Продукт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1297577"/>
            <a:ext cx="97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клиент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5067378" y="2993055"/>
            <a:ext cx="1218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територия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95825" y="1297577"/>
            <a:ext cx="162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общност</a:t>
            </a:r>
          </a:p>
        </p:txBody>
      </p:sp>
    </p:spTree>
    <p:extLst>
      <p:ext uri="{BB962C8B-B14F-4D97-AF65-F5344CB8AC3E}">
        <p14:creationId xmlns:p14="http://schemas.microsoft.com/office/powerpoint/2010/main" val="2508393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3078" y="51816"/>
            <a:ext cx="11967972" cy="710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dirty="0" err="1"/>
              <a:t>територияТа</a:t>
            </a:r>
            <a:endParaRPr lang="bg-BG" dirty="0"/>
          </a:p>
        </p:txBody>
      </p:sp>
      <p:sp>
        <p:nvSpPr>
          <p:cNvPr id="12" name="5-Point Star 11"/>
          <p:cNvSpPr/>
          <p:nvPr/>
        </p:nvSpPr>
        <p:spPr>
          <a:xfrm>
            <a:off x="9570717" y="3921584"/>
            <a:ext cx="2495549" cy="2312142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клиент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1042" y="1832521"/>
            <a:ext cx="46691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Продуктът/услугата ви свързан ли е с конкретен уникален ресурс на територията?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Изискват ли вашият продукт/услуга физическо посещение/пребиваване на конкретната територия?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Как ще възприемат местните вашият продукт/услуга? Ще стане ли той за тях част от отличителните черти на територията?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741042" y="1068988"/>
            <a:ext cx="440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По отношение на продукта: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5779767" y="1068988"/>
            <a:ext cx="440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По отношение на клиента: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79767" y="1832521"/>
            <a:ext cx="46691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Клиентът свързва ли вашия продукт с територията? Защо? По какъв начин?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Имиджът на територията </a:t>
            </a:r>
            <a:r>
              <a:rPr lang="bg-BG" sz="2000" u="sng" dirty="0"/>
              <a:t>е ли фактор </a:t>
            </a:r>
            <a:r>
              <a:rPr lang="bg-BG" sz="2000" dirty="0"/>
              <a:t>за решението на клиента да избере вашия продукт?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Какво друго води клиенти в тази територия?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bg-BG" sz="2000" dirty="0"/>
              <a:t>Конкуренция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bg-BG" sz="2000" dirty="0"/>
              <a:t>Продукти на ваши партньори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224997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3078" y="51816"/>
            <a:ext cx="11967972" cy="710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dirty="0"/>
              <a:t>Общностите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9715501" y="-87083"/>
            <a:ext cx="2495549" cy="2312142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клиент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1042" y="1832521"/>
            <a:ext cx="46691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Включени ли са те в продуктът/услугата, които предлагате?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Какви ползи носи потреблението на вашия продукт/услуга за тях?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sz="2000" dirty="0"/>
              <a:t>Директни – приходи, подобрения на инфраструктурата, ползвана от тях, заетост?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g-BG" sz="2000" dirty="0"/>
              <a:t>Индиректни – имидж за самите тях, за дейността им и продуктите им? Стимулира ли ги да се развиват?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Общността идентифицира ли себе си и територията с вашия продукт/услуга?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741042" y="1068988"/>
            <a:ext cx="440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По отношение на продукта: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5779767" y="1068988"/>
            <a:ext cx="440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По отношение на клиента: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79767" y="1832521"/>
            <a:ext cx="466915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Носи ли добавена стойност за него възможността за контакт с местната общност?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Контактът с местната общност допринася ли за качеството на неговото преживяване, респективно за удовлетвореността от потребяването на вашия продукт?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Клиентът идентифицира ли вашия продукт с отличителна характеристика на общността – обред, поминъчна традиция, отношение към специфичен природен или антропогенен ресурс?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19026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946756"/>
            <a:ext cx="2873375" cy="191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See the sourc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3" name="AutoShape 6" descr="See the source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032" name="Picture 8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91" y="913606"/>
            <a:ext cx="2923508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.ytimg.com/vi/zlPQ_fbnSU8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913606"/>
            <a:ext cx="3467100" cy="195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3924300"/>
            <a:ext cx="3208868" cy="240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387" y="3838575"/>
            <a:ext cx="3317638" cy="24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3314700"/>
            <a:ext cx="3411537" cy="341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8217" y="2851060"/>
            <a:ext cx="168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rgbClr val="C00000"/>
                </a:solidFill>
              </a:rPr>
              <a:t>Кои е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5325124" y="2872343"/>
            <a:ext cx="1783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rgbClr val="C00000"/>
                </a:solidFill>
              </a:rPr>
              <a:t>ВАШИЯТ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9016047" y="2872343"/>
            <a:ext cx="2887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rgbClr val="C00000"/>
                </a:solidFill>
              </a:rPr>
              <a:t>КЛИЕНТ?</a:t>
            </a:r>
          </a:p>
        </p:txBody>
      </p:sp>
    </p:spTree>
    <p:extLst>
      <p:ext uri="{BB962C8B-B14F-4D97-AF65-F5344CB8AC3E}">
        <p14:creationId xmlns:p14="http://schemas.microsoft.com/office/powerpoint/2010/main" val="2245410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800" dirty="0">
                <a:solidFill>
                  <a:schemeClr val="accent5">
                    <a:lumMod val="75000"/>
                  </a:schemeClr>
                </a:solidFill>
              </a:rPr>
              <a:t>Местните ОБЩНОСТИ- ВАШ ПАРТНЬОР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6925" y="471509"/>
            <a:ext cx="6162675" cy="626266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bg-BG" sz="2000" b="1" dirty="0">
                <a:solidFill>
                  <a:srgbClr val="002060"/>
                </a:solidFill>
              </a:rPr>
              <a:t>МЕСТНИ ПАРТНЬОРСТВА</a:t>
            </a:r>
            <a:r>
              <a:rPr lang="bg-BG" sz="2000" dirty="0">
                <a:solidFill>
                  <a:srgbClr val="002060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2000" b="1" dirty="0"/>
              <a:t>С доставчици на услуги – настаняване, транспорт, хранене;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2000" b="1" dirty="0"/>
              <a:t>С производители на храни – качествените храни, произведени по чист и щадящ природата начин са неизменна част от доброто клиентско преживяване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2000" b="1" dirty="0"/>
              <a:t>С доставчици на услуги, позволяващи участие на клиента „в правенето“ – занаятчии, организатори на събития, семейни работилници за производство на специфични местни изделия;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2000" b="1" dirty="0"/>
              <a:t>С интерпретатори – хора или групи, представящи местното природно и културно наследство;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2000" b="1" dirty="0"/>
              <a:t>С информационни и </a:t>
            </a:r>
            <a:r>
              <a:rPr lang="bg-BG" sz="2000" b="1" dirty="0" err="1"/>
              <a:t>посетителски</a:t>
            </a:r>
            <a:r>
              <a:rPr lang="bg-BG" sz="2000" b="1" dirty="0"/>
              <a:t> центрове, които могат да имат различни оператори – общини, НПО, частен оператор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bg-BG" sz="2000" b="1" dirty="0"/>
              <a:t>Институционални – с местни власти или нейни второстепенни разпоредители, паркови управления, музеи, читалища, др.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847931"/>
            <a:ext cx="5486400" cy="488624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bg-BG" sz="2000" b="1" dirty="0">
                <a:solidFill>
                  <a:schemeClr val="accent5">
                    <a:lumMod val="75000"/>
                  </a:schemeClr>
                </a:solidFill>
              </a:rPr>
              <a:t>Формирането на местни партньорства безспорно допринася за качеството на клиентското преживяване. Важно е да се съблюдават няколко основни принципа: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accent5">
                    <a:lumMod val="75000"/>
                  </a:schemeClr>
                </a:solidFill>
              </a:rPr>
              <a:t>Партньорството да допринася за реализиране целите на участващите страни;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accent5">
                    <a:lumMod val="75000"/>
                  </a:schemeClr>
                </a:solidFill>
              </a:rPr>
              <a:t>Да се базира на ясно формулирани отговорности към клиента и качествено клиентско преживяване, както и ползите за всяка страна;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bg-BG" sz="2000" b="1" dirty="0">
                <a:solidFill>
                  <a:schemeClr val="accent5">
                    <a:lumMod val="75000"/>
                  </a:schemeClr>
                </a:solidFill>
              </a:rPr>
              <a:t>Да допринася за утвърждаване на приетите от общността ценности и създаване на позитивен имидж на територията.</a:t>
            </a:r>
          </a:p>
        </p:txBody>
      </p:sp>
    </p:spTree>
    <p:extLst>
      <p:ext uri="{BB962C8B-B14F-4D97-AF65-F5344CB8AC3E}">
        <p14:creationId xmlns:p14="http://schemas.microsoft.com/office/powerpoint/2010/main" val="2790163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1312" y="440563"/>
            <a:ext cx="6454151" cy="709591"/>
          </a:xfrm>
        </p:spPr>
        <p:txBody>
          <a:bodyPr>
            <a:noAutofit/>
          </a:bodyPr>
          <a:lstStyle/>
          <a:p>
            <a:r>
              <a:rPr lang="bg-BG" sz="2000" b="1" dirty="0">
                <a:solidFill>
                  <a:srgbClr val="C00000"/>
                </a:solidFill>
              </a:rPr>
              <a:t>Да буди любопитство/интерес у клиента</a:t>
            </a:r>
          </a:p>
          <a:p>
            <a:r>
              <a:rPr lang="bg-BG" sz="2000" b="1" dirty="0">
                <a:solidFill>
                  <a:srgbClr val="0070C0"/>
                </a:solidFill>
              </a:rPr>
              <a:t>Да го информира/образова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416" y="281474"/>
            <a:ext cx="3395472" cy="1737360"/>
          </a:xfrm>
        </p:spPr>
        <p:txBody>
          <a:bodyPr/>
          <a:lstStyle/>
          <a:p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Услугата/</a:t>
            </a:r>
            <a:br>
              <a:rPr lang="bg-BG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Продуктът трябва</a:t>
            </a:r>
            <a:r>
              <a:rPr lang="bg-BG" dirty="0"/>
              <a:t>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" y="4065243"/>
            <a:ext cx="3268921" cy="2451690"/>
          </a:xfrm>
          <a:prstGeom prst="rect">
            <a:avLst/>
          </a:prstGeom>
        </p:spPr>
      </p:pic>
      <p:pic>
        <p:nvPicPr>
          <p:cNvPr id="14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464" y="1371417"/>
            <a:ext cx="3859136" cy="51455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312" y="1371417"/>
            <a:ext cx="6860688" cy="514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7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8598" y="795359"/>
            <a:ext cx="7046533" cy="709591"/>
          </a:xfrm>
        </p:spPr>
        <p:txBody>
          <a:bodyPr>
            <a:normAutofit/>
          </a:bodyPr>
          <a:lstStyle/>
          <a:p>
            <a:r>
              <a:rPr lang="bg-BG" sz="2000" b="1" dirty="0">
                <a:solidFill>
                  <a:srgbClr val="C00000"/>
                </a:solidFill>
              </a:rPr>
              <a:t>Да предизвиква у клиента желание да участва /да допринася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823" y="1444573"/>
            <a:ext cx="5719100" cy="4289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5" y="1343569"/>
            <a:ext cx="7180443" cy="5385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46" y="1447800"/>
            <a:ext cx="3171711" cy="428609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877" y="-73321"/>
            <a:ext cx="5756022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Услугата/Продуктът трябва</a:t>
            </a:r>
            <a:r>
              <a:rPr lang="bg-B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4286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37623" y="795359"/>
            <a:ext cx="6454151" cy="709591"/>
          </a:xfrm>
        </p:spPr>
        <p:txBody>
          <a:bodyPr>
            <a:normAutofit/>
          </a:bodyPr>
          <a:lstStyle/>
          <a:p>
            <a:r>
              <a:rPr lang="bg-BG" sz="2000" b="1" dirty="0">
                <a:solidFill>
                  <a:srgbClr val="0070C0"/>
                </a:solidFill>
              </a:rPr>
              <a:t>Да носи позитивна изненада/откритие за клиента</a:t>
            </a:r>
            <a:endParaRPr lang="bg-BG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328" y="-73321"/>
            <a:ext cx="4389120" cy="1737360"/>
          </a:xfrm>
        </p:spPr>
        <p:txBody>
          <a:bodyPr/>
          <a:lstStyle/>
          <a:p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Продуктът трябва</a:t>
            </a:r>
            <a:r>
              <a:rPr lang="bg-BG" dirty="0"/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539" y="3057118"/>
            <a:ext cx="2702116" cy="36028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81" y="1362075"/>
            <a:ext cx="5348031" cy="4011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8" y="2695575"/>
            <a:ext cx="5285820" cy="39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2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6543" y="1935523"/>
            <a:ext cx="3686795" cy="1004866"/>
          </a:xfrm>
        </p:spPr>
        <p:txBody>
          <a:bodyPr>
            <a:normAutofit/>
          </a:bodyPr>
          <a:lstStyle/>
          <a:p>
            <a:r>
              <a:rPr lang="bg-BG" sz="2000" b="1" dirty="0">
                <a:solidFill>
                  <a:srgbClr val="C00000"/>
                </a:solidFill>
              </a:rPr>
              <a:t>Да предизвиква </a:t>
            </a:r>
            <a:r>
              <a:rPr lang="bg-BG" sz="2000" b="1" dirty="0">
                <a:solidFill>
                  <a:schemeClr val="accent5">
                    <a:lumMod val="75000"/>
                  </a:schemeClr>
                </a:solidFill>
              </a:rPr>
              <a:t>сетивата</a:t>
            </a:r>
            <a:endParaRPr lang="bg-BG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11" y="169186"/>
            <a:ext cx="6010119" cy="450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501" y="3962398"/>
            <a:ext cx="3906551" cy="27980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4" y="3962400"/>
            <a:ext cx="3734085" cy="28005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10" y="3962399"/>
            <a:ext cx="3730784" cy="2798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210" y="2232381"/>
            <a:ext cx="2705833" cy="4498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10185452" y="1613766"/>
            <a:ext cx="2006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rgbClr val="FF6600"/>
                </a:solidFill>
              </a:rPr>
              <a:t>Умът/въображението на клиента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3" y="3962398"/>
            <a:ext cx="3734085" cy="280056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5877" y="-73321"/>
            <a:ext cx="5756022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Услугата/</a:t>
            </a:r>
          </a:p>
          <a:p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Продуктът </a:t>
            </a:r>
          </a:p>
          <a:p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трябва</a:t>
            </a:r>
            <a:r>
              <a:rPr lang="bg-B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971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999" y="2464389"/>
            <a:ext cx="3452622" cy="2171619"/>
          </a:xfrm>
        </p:spPr>
        <p:txBody>
          <a:bodyPr>
            <a:normAutofit/>
          </a:bodyPr>
          <a:lstStyle/>
          <a:p>
            <a:r>
              <a:rPr lang="bg-BG" sz="2000" b="1" dirty="0">
                <a:solidFill>
                  <a:schemeClr val="accent5">
                    <a:lumMod val="75000"/>
                  </a:schemeClr>
                </a:solidFill>
              </a:rPr>
              <a:t>Да носи удовлетворение от преживяното</a:t>
            </a:r>
          </a:p>
          <a:p>
            <a:endParaRPr lang="bg-BG" sz="20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bg-BG" sz="2000" b="1" dirty="0">
                <a:solidFill>
                  <a:schemeClr val="accent5">
                    <a:lumMod val="75000"/>
                  </a:schemeClr>
                </a:solidFill>
              </a:rPr>
              <a:t>Да предизвиква желание да споделя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bg-BG" sz="2000" b="1" dirty="0">
                <a:solidFill>
                  <a:schemeClr val="accent5">
                    <a:lumMod val="75000"/>
                  </a:schemeClr>
                </a:solidFill>
              </a:rPr>
              <a:t>емоцията</a:t>
            </a:r>
          </a:p>
          <a:p>
            <a:endParaRPr lang="bg-BG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621" y="786914"/>
            <a:ext cx="7109859" cy="5332394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46" y="3952875"/>
            <a:ext cx="3635288" cy="2726052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832" y="882926"/>
            <a:ext cx="3556902" cy="266727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877" y="-73321"/>
            <a:ext cx="5756022" cy="173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dirty="0">
                <a:solidFill>
                  <a:schemeClr val="accent5">
                    <a:lumMod val="75000"/>
                  </a:schemeClr>
                </a:solidFill>
              </a:rPr>
              <a:t>Услугата/Продуктът трябва</a:t>
            </a:r>
            <a:r>
              <a:rPr lang="bg-B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9842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579618" y="295275"/>
            <a:ext cx="3859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b="1" dirty="0">
                <a:solidFill>
                  <a:srgbClr val="C00000"/>
                </a:solidFill>
              </a:rPr>
              <a:t>Доволният  турист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-1" y="0"/>
            <a:ext cx="4057649" cy="70173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/>
              <a:t>Завърнахме се вчера, пълни с нови и любопитни знания и приятна умора. Макар за много кратко, прекарахме изключително интересни и пълноценни два дни, които надхвърлиха очакванията ни. </a:t>
            </a:r>
          </a:p>
          <a:p>
            <a:r>
              <a:rPr lang="ru-RU" dirty="0"/>
              <a:t>Хората, с които се запознахме бяха мили и с професионално отношение. Най-хубавото усещане дойде от любовта, с която говореха за работата си, дома си. Беше наистина заразително. Престоят в Млечен дом и срещата с Милкана бяха вдъхновяващи, а Илия някак органично се сля с нашата група. Не искахме да се разделяме с него и безкрайното богатство от информация и впечатления, които с готовност сподели с нас.</a:t>
            </a:r>
          </a:p>
          <a:p>
            <a:endParaRPr lang="ru-RU" dirty="0"/>
          </a:p>
          <a:p>
            <a:r>
              <a:rPr lang="ru-RU" dirty="0">
                <a:solidFill>
                  <a:srgbClr val="C00000"/>
                </a:solidFill>
              </a:rPr>
              <a:t>Благодарни и щастливи сме и с нетърпение очакваме новите си срещи с вас и проектите, в които участвате.</a:t>
            </a:r>
          </a:p>
          <a:p>
            <a:r>
              <a:rPr lang="ru-RU" dirty="0">
                <a:solidFill>
                  <a:srgbClr val="C00000"/>
                </a:solidFill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КЛИЕНТ, ДОВОЛЕН ОТ ПРОДУКТА</a:t>
            </a:r>
            <a:endParaRPr lang="bg-BG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8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347506" cy="1499616"/>
          </a:xfrm>
        </p:spPr>
        <p:txBody>
          <a:bodyPr/>
          <a:lstStyle/>
          <a:p>
            <a:r>
              <a:rPr lang="bg-BG" sz="3200" spc="200" dirty="0">
                <a:solidFill>
                  <a:prstClr val="black">
                    <a:lumMod val="95000"/>
                    <a:lumOff val="5000"/>
                  </a:prstClr>
                </a:solidFill>
              </a:rPr>
              <a:t>ТРАДИЦИОННИТЕ ПРОДУКТИ И МЕСТНАТА ИДЕНТИЧНОСТ – ТЕРИТОРИЯТА КАТО ВЪЗМОЖНОСТ ЗА БИЗНЕС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bg-BG" sz="3600" dirty="0"/>
              <a:t>Територията:</a:t>
            </a:r>
          </a:p>
          <a:p>
            <a:r>
              <a:rPr lang="bg-BG" sz="2400" dirty="0"/>
              <a:t>Специфични ресурси: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sz="2400" dirty="0"/>
              <a:t>Географски:</a:t>
            </a:r>
          </a:p>
          <a:p>
            <a:r>
              <a:rPr lang="bg-BG" sz="2400" dirty="0"/>
              <a:t>– природни - ландшафт, климат, биоразнообразие;</a:t>
            </a:r>
          </a:p>
          <a:p>
            <a:r>
              <a:rPr lang="bg-BG" sz="2400" dirty="0"/>
              <a:t> –  антропогенни – всичко, резултат от човешка дейност, като инфраструктура, архитектура, паркове, обекти на историческото и културното наследство.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bg-BG" sz="2400" dirty="0"/>
              <a:t>Човешки – носители на знанието, фактор за превръщането на ресурсите в продукт и за интерпретацията/представянето на ресурсите като част от идентичността на територията</a:t>
            </a:r>
          </a:p>
        </p:txBody>
      </p:sp>
    </p:spTree>
    <p:extLst>
      <p:ext uri="{BB962C8B-B14F-4D97-AF65-F5344CB8AC3E}">
        <p14:creationId xmlns:p14="http://schemas.microsoft.com/office/powerpoint/2010/main" val="2271096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" y="304074"/>
            <a:ext cx="7309192" cy="6446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5354" y="2027864"/>
            <a:ext cx="6268325" cy="2820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90" y="257892"/>
            <a:ext cx="1480005" cy="3004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1957" y="3893049"/>
            <a:ext cx="1307938" cy="2858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0193794" y="2915897"/>
            <a:ext cx="1456101" cy="97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03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838"/>
            <a:ext cx="12201135" cy="638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84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838"/>
            <a:ext cx="12201135" cy="6388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6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838"/>
            <a:ext cx="12201135" cy="6388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25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65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9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12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51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36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800" dirty="0"/>
              <a:t>Територията е елемент на продукта и на клиентското преживяване в 95% от успешно продаваните продукти/УСЛУГИ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>
          <a:xfrm>
            <a:off x="0" y="0"/>
            <a:ext cx="12142269" cy="455453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bg-BG" dirty="0"/>
              <a:t>Какво ще бъде преживяването на клиентите зависи в голяма степен не само от вашите усилия…..</a:t>
            </a:r>
          </a:p>
        </p:txBody>
      </p:sp>
    </p:spTree>
    <p:extLst>
      <p:ext uri="{BB962C8B-B14F-4D97-AF65-F5344CB8AC3E}">
        <p14:creationId xmlns:p14="http://schemas.microsoft.com/office/powerpoint/2010/main" val="2567058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1884" y="3400323"/>
            <a:ext cx="10166827" cy="15155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A50021"/>
                </a:solidFill>
                <a:latin typeface="Bahnschrift SemiCondensed" panose="020B0502040204020203" pitchFamily="34" charset="0"/>
              </a:rPr>
              <a:t>Protein Transition and</a:t>
            </a:r>
            <a:br>
              <a:rPr lang="en-US" dirty="0">
                <a:solidFill>
                  <a:srgbClr val="A50021"/>
                </a:solidFill>
                <a:latin typeface="Bahnschrift SemiCondensed" panose="020B0502040204020203" pitchFamily="34" charset="0"/>
              </a:rPr>
            </a:br>
            <a:r>
              <a:rPr lang="en-US" dirty="0">
                <a:solidFill>
                  <a:srgbClr val="A50021"/>
                </a:solidFill>
                <a:latin typeface="Bahnschrift SemiCondensed" panose="020B0502040204020203" pitchFamily="34" charset="0"/>
              </a:rPr>
              <a:t>Intelligent Strategies For Sustainable Territorial Development and Tourism</a:t>
            </a:r>
            <a:endParaRPr lang="bg-BG" dirty="0">
              <a:solidFill>
                <a:srgbClr val="A5002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5585" y="5709649"/>
            <a:ext cx="6815669" cy="766919"/>
          </a:xfrm>
        </p:spPr>
        <p:txBody>
          <a:bodyPr/>
          <a:lstStyle/>
          <a:p>
            <a:r>
              <a:rPr lang="en-US" dirty="0"/>
              <a:t>Smolyan June 23</a:t>
            </a:r>
            <a:r>
              <a:rPr lang="en-US" baseline="30000" dirty="0"/>
              <a:t>rd</a:t>
            </a:r>
            <a:r>
              <a:rPr lang="en-US" dirty="0"/>
              <a:t>, 2023</a:t>
            </a:r>
            <a:endParaRPr lang="bg-BG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83961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6" y="-348190"/>
            <a:ext cx="2198833" cy="23637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295490"/>
            <a:ext cx="1742954" cy="1402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879" y="1076061"/>
            <a:ext cx="2568579" cy="663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35" y="348986"/>
            <a:ext cx="760855" cy="9700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58535" y="1342457"/>
            <a:ext cx="850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ОБЩИНА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СМОЛЯН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757" y="359761"/>
            <a:ext cx="696961" cy="9826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8757888" y="1332273"/>
            <a:ext cx="1114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КМЕТСТВО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С. СМИЛЯН</a:t>
            </a:r>
          </a:p>
        </p:txBody>
      </p:sp>
      <p:pic>
        <p:nvPicPr>
          <p:cNvPr id="17" name="Picture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9" y="851109"/>
            <a:ext cx="1250357" cy="8174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66" y="847260"/>
            <a:ext cx="1176562" cy="85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12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38100"/>
            <a:ext cx="9144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5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60" y="1320800"/>
            <a:ext cx="11338869" cy="510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2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895" y="4852479"/>
            <a:ext cx="7772400" cy="1664191"/>
          </a:xfrm>
        </p:spPr>
        <p:txBody>
          <a:bodyPr>
            <a:noAutofit/>
          </a:bodyPr>
          <a:lstStyle/>
          <a:p>
            <a:pPr algn="ctr"/>
            <a:br>
              <a:rPr lang="bg-BG" sz="3200" dirty="0"/>
            </a:br>
            <a:r>
              <a:rPr lang="bg-BG" sz="3200" b="1" dirty="0">
                <a:solidFill>
                  <a:srgbClr val="A50021"/>
                </a:solidFill>
              </a:rPr>
              <a:t>Благодаря за вниманието</a:t>
            </a:r>
            <a:br>
              <a:rPr lang="bg-BG" sz="3200" dirty="0">
                <a:solidFill>
                  <a:srgbClr val="A50021"/>
                </a:solidFill>
              </a:rPr>
            </a:br>
            <a:r>
              <a:rPr lang="bg-BG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ИЛИЯ ГОДЕВ,</a:t>
            </a:r>
            <a:br>
              <a:rPr lang="bg-BG" sz="24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bg-BG" sz="1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ел. поща:</a:t>
            </a:r>
            <a:r>
              <a:rPr lang="en-US" sz="1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smilyanvisit@gmail.com</a:t>
            </a:r>
            <a:r>
              <a:rPr lang="en-US" sz="1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bg-BG" sz="1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g-BG" sz="1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6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+359897961519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73532" y="2098766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БИЗНЕС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0600" y="1297577"/>
            <a:ext cx="97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КЛИЕНТ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5005581" y="3054852"/>
            <a:ext cx="1342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bg1"/>
                </a:solidFill>
              </a:rPr>
              <a:t>територия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3095" y="425129"/>
            <a:ext cx="277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ОБЩНОСТ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625" y="4671437"/>
            <a:ext cx="2318691" cy="186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86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sz="3100" dirty="0"/>
              <a:t>Какво ще бъде преживяването на КЛИЕНТА зависи не само от вас, които предлагате ПРОДУКТА, а и от общностите, които живеят в територията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bg-BG" dirty="0"/>
              <a:t>95 % от общността и носителите на знание за територията, от тяхното отношение към територията и това, което вашият продукт прави за общността!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3" b="24993"/>
          <a:stretch>
            <a:fillRect/>
          </a:stretch>
        </p:blipFill>
        <p:spPr>
          <a:xfrm>
            <a:off x="0" y="0"/>
            <a:ext cx="12188952" cy="4572000"/>
          </a:xfrm>
        </p:spPr>
      </p:pic>
    </p:spTree>
    <p:extLst>
      <p:ext uri="{BB962C8B-B14F-4D97-AF65-F5344CB8AC3E}">
        <p14:creationId xmlns:p14="http://schemas.microsoft.com/office/powerpoint/2010/main" val="4054866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876" y="271708"/>
            <a:ext cx="9720072" cy="1499616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/>
              <a:t>А другите 5 %?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2812" y="1950721"/>
            <a:ext cx="23948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dirty="0"/>
              <a:t>Включват продукти от затворен тип или </a:t>
            </a:r>
            <a:r>
              <a:rPr lang="en-US" sz="2800" dirty="0"/>
              <a:t>“all inclusive”</a:t>
            </a:r>
            <a:r>
              <a:rPr lang="bg-BG" sz="2800" dirty="0"/>
              <a:t>, при които: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70514" y="1771324"/>
            <a:ext cx="78725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dirty="0"/>
              <a:t>Услугата/продуктът са организирани в специално създадена среда със собствена инфраструктура на вторичните елементи на продукта (настаняване, хранене, транспорт) и около потреблението на един основен третичен елемент – ваканционни голф-комплекси, тематични </a:t>
            </a:r>
            <a:r>
              <a:rPr lang="bg-BG" dirty="0" err="1"/>
              <a:t>атракциони</a:t>
            </a:r>
            <a:r>
              <a:rPr lang="bg-BG" dirty="0"/>
              <a:t> като </a:t>
            </a:r>
            <a:r>
              <a:rPr lang="bg-BG" dirty="0" err="1"/>
              <a:t>Дисниленд</a:t>
            </a:r>
            <a:r>
              <a:rPr lang="bg-BG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dirty="0"/>
              <a:t>На клиента се предлага всичко необходимо в рамките на комплекса – спа услуги, тематични вечери, национална и </a:t>
            </a:r>
            <a:r>
              <a:rPr lang="bg-BG" dirty="0" err="1"/>
              <a:t>гурме</a:t>
            </a:r>
            <a:r>
              <a:rPr lang="bg-BG" dirty="0"/>
              <a:t> кухня, собствени допълнителни атракции – скално катерене, гмуркане в крайбрежен риф, </a:t>
            </a:r>
            <a:r>
              <a:rPr lang="bg-BG" dirty="0" err="1"/>
              <a:t>зоо</a:t>
            </a:r>
            <a:r>
              <a:rPr lang="bg-BG" dirty="0"/>
              <a:t>-кът, др.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dirty="0"/>
              <a:t>Клиентът няма контакт с местната общност – неговото опознаване на територията и нейните традиции става чрез предлагани от комплекса допълнителни услуги – меню с местни храни, шоу-програма с елементи на местния изпълнителски фолклор, сценични </a:t>
            </a:r>
            <a:r>
              <a:rPr lang="bg-BG" dirty="0" err="1"/>
              <a:t>възстановки</a:t>
            </a:r>
            <a:r>
              <a:rPr lang="bg-BG" dirty="0"/>
              <a:t> на местни обичаи и обреди.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dirty="0"/>
              <a:t>Приносът на продукта към местните общности и територията е опосредстван – преразпределяне на отчислените данъци за инфраструктурни подобрения чрез местната власт.</a:t>
            </a:r>
          </a:p>
        </p:txBody>
      </p:sp>
    </p:spTree>
    <p:extLst>
      <p:ext uri="{BB962C8B-B14F-4D97-AF65-F5344CB8AC3E}">
        <p14:creationId xmlns:p14="http://schemas.microsoft.com/office/powerpoint/2010/main" val="1982204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9" y="142004"/>
            <a:ext cx="11196536" cy="1190625"/>
          </a:xfrm>
        </p:spPr>
        <p:txBody>
          <a:bodyPr/>
          <a:lstStyle/>
          <a:p>
            <a:r>
              <a:rPr lang="bg-BG" dirty="0"/>
              <a:t>Профилиране на потенциалите клиенти</a:t>
            </a:r>
            <a:br>
              <a:rPr lang="bg-BG" dirty="0"/>
            </a:br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475" y="994248"/>
            <a:ext cx="5200650" cy="5625627"/>
          </a:xfrm>
          <a:solidFill>
            <a:srgbClr val="FFCC66"/>
          </a:solidFill>
        </p:spPr>
        <p:txBody>
          <a:bodyPr>
            <a:noAutofit/>
          </a:bodyPr>
          <a:lstStyle/>
          <a:p>
            <a:r>
              <a:rPr lang="bg-BG" sz="2000" dirty="0"/>
              <a:t>Преди да планираме създаването и предлагането на туристическа услуга, трябва да си отговорим на няколко ключови въпроса: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Кой е нашият потребител – този, който ще заяви и потреби продуктът/услугата ни?</a:t>
            </a:r>
          </a:p>
          <a:p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Кой е нашият клиент – този, който ще заплати за предоставената от нас услуга/продукт?</a:t>
            </a:r>
          </a:p>
          <a:p>
            <a:endParaRPr lang="bg-BG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Защо клиентът би заплатил – какви негови потребности ще удовлетвори услугата ни?</a:t>
            </a:r>
          </a:p>
          <a:p>
            <a:endParaRPr lang="bg-BG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07" y="994248"/>
            <a:ext cx="5535926" cy="4146178"/>
          </a:xfrm>
          <a:prstGeom prst="rect">
            <a:avLst/>
          </a:prstGeom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6236007" y="5403396"/>
            <a:ext cx="5535926" cy="1216479"/>
          </a:xfrm>
          <a:prstGeom prst="rect">
            <a:avLst/>
          </a:prstGeom>
          <a:solidFill>
            <a:srgbClr val="FFCC66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80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/>
              <a:t>Какво би го накарало да потреби отново същата услуга или друга услуга, предлагана от нас?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56824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Продуктът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5578" y="124001"/>
            <a:ext cx="5678424" cy="5184648"/>
          </a:xfrm>
        </p:spPr>
        <p:txBody>
          <a:bodyPr/>
          <a:lstStyle/>
          <a:p>
            <a:r>
              <a:rPr lang="bg-BG" dirty="0"/>
              <a:t>Профилиране на потенциалните клиенти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14" y="1654629"/>
            <a:ext cx="3409829" cy="51100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2" y="124001"/>
            <a:ext cx="3616779" cy="48223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6" y="4696542"/>
            <a:ext cx="3832890" cy="21530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06" y="4187049"/>
            <a:ext cx="4754880" cy="267095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06" y="633386"/>
            <a:ext cx="4653496" cy="349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17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cap="none" dirty="0"/>
              <a:t>Съвременният потребител е: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248" y="1849947"/>
            <a:ext cx="6195277" cy="4550853"/>
          </a:xfrm>
          <a:solidFill>
            <a:schemeClr val="accent5">
              <a:lumMod val="40000"/>
              <a:lumOff val="60000"/>
              <a:alpha val="7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bg-BG" dirty="0"/>
              <a:t>Да открива - нови места и нови преживявания, в т.ч. нови неща за себе си чрез знанието за вашия продукт</a:t>
            </a:r>
          </a:p>
          <a:p>
            <a:r>
              <a:rPr lang="bg-BG" sz="1100" dirty="0"/>
              <a:t> </a:t>
            </a:r>
            <a:r>
              <a:rPr lang="bg-BG" dirty="0"/>
              <a:t>Продуктът/услугата да асоциират преживяването му с територията – да общува/черпи  направо от извора.</a:t>
            </a:r>
          </a:p>
          <a:p>
            <a:r>
              <a:rPr lang="bg-BG" sz="1600" dirty="0"/>
              <a:t> </a:t>
            </a:r>
          </a:p>
          <a:p>
            <a:r>
              <a:rPr lang="bg-BG" dirty="0"/>
              <a:t>Да научава и/или придобива нови умения</a:t>
            </a:r>
          </a:p>
          <a:p>
            <a:endParaRPr lang="bg-BG" sz="1200" dirty="0"/>
          </a:p>
          <a:p>
            <a:r>
              <a:rPr lang="bg-BG" dirty="0"/>
              <a:t>Да допринася - за общността или за кауза</a:t>
            </a:r>
          </a:p>
          <a:p>
            <a:endParaRPr lang="bg-BG" sz="1200" dirty="0"/>
          </a:p>
          <a:p>
            <a:r>
              <a:rPr lang="bg-BG" dirty="0"/>
              <a:t>Да получи добро съотношение цена-качество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3499" y="1875556"/>
            <a:ext cx="4389120" cy="4525244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2400" dirty="0"/>
              <a:t>добре информиран и търсещ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g-BG" sz="3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2400" dirty="0"/>
              <a:t>Образован – над 60% от пътуващите в страната са с придобита степен бакалавър;/магистър;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2400" dirty="0"/>
              <a:t>Отговорен към природата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g-BG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2400" dirty="0"/>
              <a:t>Социално отговорен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g-BG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2400" dirty="0"/>
              <a:t>С натрупан опит в избора на продукти/услуги</a:t>
            </a:r>
          </a:p>
          <a:p>
            <a:endParaRPr lang="bg-BG" dirty="0"/>
          </a:p>
          <a:p>
            <a:endParaRPr lang="bg-BG" dirty="0"/>
          </a:p>
        </p:txBody>
      </p:sp>
      <p:sp>
        <p:nvSpPr>
          <p:cNvPr id="5" name="TextBox 4"/>
          <p:cNvSpPr txBox="1"/>
          <p:nvPr/>
        </p:nvSpPr>
        <p:spPr>
          <a:xfrm>
            <a:off x="5634445" y="632303"/>
            <a:ext cx="3648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/>
              <a:t>Очаквания:</a:t>
            </a:r>
          </a:p>
        </p:txBody>
      </p:sp>
    </p:spTree>
    <p:extLst>
      <p:ext uri="{BB962C8B-B14F-4D97-AF65-F5344CB8AC3E}">
        <p14:creationId xmlns:p14="http://schemas.microsoft.com/office/powerpoint/2010/main" val="3697600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881124" y="646310"/>
            <a:ext cx="9258300" cy="6124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 err="1"/>
              <a:t>тт</a:t>
            </a:r>
            <a:endParaRPr lang="bg-BG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27742" y="1739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dirty="0"/>
              <a:t>Общностите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010025" y="1295401"/>
            <a:ext cx="1704975" cy="124777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>
                <a:solidFill>
                  <a:schemeClr val="tx1"/>
                </a:solidFill>
              </a:rPr>
              <a:t>Териториални – живеещите на територията 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9307" y="1476316"/>
            <a:ext cx="1943100" cy="111251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По интереси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20200" y="2543174"/>
            <a:ext cx="2657476" cy="326707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Бизнес:</a:t>
            </a:r>
          </a:p>
          <a:p>
            <a:pPr algn="ctr"/>
            <a:r>
              <a:rPr lang="bg-BG" dirty="0"/>
              <a:t>Услуги- къщи за гости, хранене, транспорт, оператори на </a:t>
            </a:r>
            <a:r>
              <a:rPr lang="bg-BG" dirty="0" err="1"/>
              <a:t>на</a:t>
            </a:r>
            <a:r>
              <a:rPr lang="bg-BG" dirty="0"/>
              <a:t> атракции;</a:t>
            </a:r>
          </a:p>
          <a:p>
            <a:pPr algn="ctr"/>
            <a:r>
              <a:rPr lang="bg-BG" dirty="0"/>
              <a:t>земеделски производители и преработватели, животновъди, търговия, здраве, благополучие, </a:t>
            </a:r>
          </a:p>
        </p:txBody>
      </p:sp>
      <p:sp>
        <p:nvSpPr>
          <p:cNvPr id="9" name="Rounded Rectangle 8"/>
          <p:cNvSpPr/>
          <p:nvPr/>
        </p:nvSpPr>
        <p:spPr>
          <a:xfrm flipH="1">
            <a:off x="6129338" y="2543174"/>
            <a:ext cx="2676524" cy="326707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Клубове:</a:t>
            </a:r>
          </a:p>
          <a:p>
            <a:pPr algn="ctr"/>
            <a:r>
              <a:rPr lang="bg-BG" dirty="0"/>
              <a:t>Спелео, алпийски, танци, пеене, ръкоделие, риболовни дружества, филателия, на чужденци живеещи на територията, културни центрове и институти – музеи, театри, читалища, галерии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00126" y="2112645"/>
            <a:ext cx="3181350" cy="1868806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  <a:p>
            <a:pPr algn="ctr"/>
            <a:r>
              <a:rPr lang="bg-BG" dirty="0">
                <a:solidFill>
                  <a:schemeClr val="tx1"/>
                </a:solidFill>
              </a:rPr>
              <a:t>Териториални – по административни функции: община, парково управление, туристически регион 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173074" y="4443985"/>
            <a:ext cx="2708050" cy="2204464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КЛИЕНТ</a:t>
            </a:r>
          </a:p>
        </p:txBody>
      </p:sp>
      <p:sp>
        <p:nvSpPr>
          <p:cNvPr id="13" name="TextBox 12"/>
          <p:cNvSpPr txBox="1"/>
          <p:nvPr/>
        </p:nvSpPr>
        <p:spPr>
          <a:xfrm rot="18878793">
            <a:off x="4793812" y="1691154"/>
            <a:ext cx="319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dirty="0">
                <a:solidFill>
                  <a:schemeClr val="accent4">
                    <a:lumMod val="50000"/>
                  </a:schemeClr>
                </a:solidFill>
              </a:rPr>
              <a:t>територия</a:t>
            </a:r>
          </a:p>
        </p:txBody>
      </p:sp>
      <p:sp>
        <p:nvSpPr>
          <p:cNvPr id="14" name="Right Arrow 13"/>
          <p:cNvSpPr/>
          <p:nvPr/>
        </p:nvSpPr>
        <p:spPr>
          <a:xfrm rot="19471196">
            <a:off x="2779740" y="4184587"/>
            <a:ext cx="3049217" cy="582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dirty="0"/>
              <a:t>Продукт/услуга</a:t>
            </a:r>
          </a:p>
        </p:txBody>
      </p:sp>
    </p:spTree>
    <p:extLst>
      <p:ext uri="{BB962C8B-B14F-4D97-AF65-F5344CB8AC3E}">
        <p14:creationId xmlns:p14="http://schemas.microsoft.com/office/powerpoint/2010/main" val="82005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9480</TotalTime>
  <Words>1344</Words>
  <Application>Microsoft Office PowerPoint</Application>
  <PresentationFormat>Широк екран</PresentationFormat>
  <Paragraphs>149</Paragraphs>
  <Slides>33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33</vt:i4>
      </vt:variant>
    </vt:vector>
  </HeadingPairs>
  <TitlesOfParts>
    <vt:vector size="44" baseType="lpstr">
      <vt:lpstr>Arial</vt:lpstr>
      <vt:lpstr>Bahnschrift SemiCondensed</vt:lpstr>
      <vt:lpstr>Calibri</vt:lpstr>
      <vt:lpstr>Calibri Light</vt:lpstr>
      <vt:lpstr>Times New Roman</vt:lpstr>
      <vt:lpstr>Tw Cen MT</vt:lpstr>
      <vt:lpstr>Tw Cen MT Condensed</vt:lpstr>
      <vt:lpstr>Wingdings</vt:lpstr>
      <vt:lpstr>Wingdings 3</vt:lpstr>
      <vt:lpstr>Integral</vt:lpstr>
      <vt:lpstr>Office Theme</vt:lpstr>
      <vt:lpstr> ТРАДИЦИОННИТЕ ПРОДУКТИ И МЕСТНАТА ИДЕНТИЧНОСТ ТЕРИТОРИЯТАКАТО ВЪЗМОЖНОСТ ЗА БИЗНЕС</vt:lpstr>
      <vt:lpstr>ТРАДИЦИОННИТЕ ПРОДУКТИ И МЕСТНАТА ИДЕНТИЧНОСТ – ТЕРИТОРИЯТА КАТО ВЪЗМОЖНОСТ ЗА БИЗНЕС</vt:lpstr>
      <vt:lpstr>Територията е елемент на продукта и на клиентското преживяване в 95% от успешно продаваните продукти/УСЛУГИ</vt:lpstr>
      <vt:lpstr>Какво ще бъде преживяването на КЛИЕНТА зависи не само от вас, които предлагате ПРОДУКТА, а и от общностите, които живеят в територията</vt:lpstr>
      <vt:lpstr>А другите 5 %?</vt:lpstr>
      <vt:lpstr>Профилиране на потенциалите клиенти </vt:lpstr>
      <vt:lpstr>Продуктът</vt:lpstr>
      <vt:lpstr>Съвременният потребител е: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Местните ОБЩНОСТИ- ВАШ ПАРТНЬОР</vt:lpstr>
      <vt:lpstr>Услугата/ Продуктът трябва:</vt:lpstr>
      <vt:lpstr>Презентация на PowerPoint</vt:lpstr>
      <vt:lpstr>Продуктът трябва: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Protein Transition and Intelligent Strategies For Sustainable Territorial Development and Tourism</vt:lpstr>
      <vt:lpstr>Презентация на PowerPoint</vt:lpstr>
      <vt:lpstr>Презентация на PowerPoint</vt:lpstr>
      <vt:lpstr> Благодаря за вниманието ИЛИЯ ГОДЕВ,  ел. поща: smilyanvisit@gmail.com,    тел.: +359897961519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Iliya Godev</dc:creator>
  <cp:lastModifiedBy>Пламен Чингаров</cp:lastModifiedBy>
  <cp:revision>77</cp:revision>
  <dcterms:created xsi:type="dcterms:W3CDTF">2021-05-18T05:45:31Z</dcterms:created>
  <dcterms:modified xsi:type="dcterms:W3CDTF">2023-09-20T06:41:11Z</dcterms:modified>
</cp:coreProperties>
</file>