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83" r:id="rId5"/>
    <p:sldId id="256" r:id="rId6"/>
    <p:sldId id="310" r:id="rId7"/>
    <p:sldId id="332" r:id="rId8"/>
    <p:sldId id="322" r:id="rId9"/>
    <p:sldId id="334" r:id="rId10"/>
    <p:sldId id="336" r:id="rId11"/>
    <p:sldId id="335" r:id="rId12"/>
    <p:sldId id="318" r:id="rId13"/>
    <p:sldId id="326" r:id="rId14"/>
    <p:sldId id="327" r:id="rId15"/>
    <p:sldId id="331" r:id="rId16"/>
    <p:sldId id="337" r:id="rId17"/>
    <p:sldId id="338" r:id="rId18"/>
    <p:sldId id="339" r:id="rId19"/>
    <p:sldId id="340" r:id="rId20"/>
    <p:sldId id="341" r:id="rId21"/>
    <p:sldId id="315" r:id="rId22"/>
    <p:sldId id="296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698"/>
    <a:srgbClr val="02A984"/>
    <a:srgbClr val="95948B"/>
    <a:srgbClr val="E31D44"/>
    <a:srgbClr val="EB5C62"/>
    <a:srgbClr val="DAD7D0"/>
    <a:srgbClr val="154194"/>
    <a:srgbClr val="009FE4"/>
    <a:srgbClr val="F39200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73"/>
    <p:restoredTop sz="97867"/>
  </p:normalViewPr>
  <p:slideViewPr>
    <p:cSldViewPr snapToGrid="0" snapToObjects="1">
      <p:cViewPr varScale="1">
        <p:scale>
          <a:sx n="114" d="100"/>
          <a:sy n="114" d="100"/>
        </p:scale>
        <p:origin x="79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09/19/2023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064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23715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24810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5899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3202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62012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74924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41137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10611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94261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op.europa.eu/en/publication-detail/-/publication/a7281794-7ebe-11ea-aea8-01aa75ed71a1/language-e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griculture.ec.europa.eu/farming/geographical-indications-and-quality-schemes/registration-name-gi-product/applications-register-new-gi-products_en" TargetMode="External"/><Relationship Id="rId5" Type="http://schemas.openxmlformats.org/officeDocument/2006/relationships/hyperlink" Target="https://www.mzh.government.bg/bg/politiki-i-programi/politiki-i-strategii/politiki-po-agrohranitelnata-veriga/zashiteni-naimenovaniya/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hyperlink" Target="https://www.instagram.com/smeorigin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12" Type="http://schemas.openxmlformats.org/officeDocument/2006/relationships/hyperlink" Target="https://www.facebook.com/SMEOrigi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png"/><Relationship Id="rId15" Type="http://schemas.openxmlformats.org/officeDocument/2006/relationships/hyperlink" Target="https://twitter.com/SMEOrigin" TargetMode="External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openxmlformats.org/officeDocument/2006/relationships/hyperlink" Target="https://www.linkedin.com/company/smeorigin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9032938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kern="100" dirty="0" err="1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SMEOrigin</a:t>
            </a:r>
            <a:r>
              <a:rPr lang="en-US" sz="36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36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защо и как?</a:t>
            </a:r>
            <a:endParaRPr lang="bg-BG" sz="36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864097" y="3692888"/>
            <a:ext cx="5767815" cy="248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g-BG" sz="1400" b="1" kern="1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Специфични цели: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bg-BG" sz="14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анализ и сравнение на настоящите политики и практики </a:t>
            </a:r>
            <a:r>
              <a:rPr lang="bg-BG" sz="14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в подкрепа на МСП в хранително-вкусовия сектор</a:t>
            </a:r>
            <a:r>
              <a:rPr lang="en-US" sz="14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bg-BG" sz="14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обмяна на опит и добри практики </a:t>
            </a:r>
            <a:r>
              <a:rPr lang="bg-BG" sz="14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по ключовите екологични и социални предизвикателства за конкурентоспособността на МСП</a:t>
            </a:r>
            <a:r>
              <a:rPr lang="en-US" sz="14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bg-BG" sz="14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изработване на стратегически инструментариум </a:t>
            </a:r>
            <a:r>
              <a:rPr lang="bg-BG" sz="14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за действия за подобряване на устойчивостта на веригата на стойността в хранителния сектор.</a:t>
            </a:r>
            <a:endParaRPr lang="en-US" sz="14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24EFAC-FCD7-0C44-CB52-F00617373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004" y="5456501"/>
            <a:ext cx="663084" cy="782439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EA686A40-C26B-0BCF-DF6D-ED44349A4085}"/>
              </a:ext>
            </a:extLst>
          </p:cNvPr>
          <p:cNvSpPr/>
          <p:nvPr/>
        </p:nvSpPr>
        <p:spPr>
          <a:xfrm>
            <a:off x="864097" y="1521629"/>
            <a:ext cx="68932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Цел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bg-BG" sz="1600" b="1" dirty="0">
                <a:solidFill>
                  <a:srgbClr val="02A98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Подобряване </a:t>
            </a:r>
            <a:r>
              <a:rPr lang="bg-BG" sz="1600" b="1" dirty="0">
                <a:solidFill>
                  <a:srgbClr val="02A98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на политиките за регионално развитие и програмите за финансиране, с цел повишаване на конкурентоспособността на МСП, специализирани в производство на продукти с географски означения</a:t>
            </a:r>
            <a:r>
              <a:rPr lang="bg-BG" sz="1600" dirty="0">
                <a:solidFill>
                  <a:srgbClr val="02A98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600" dirty="0">
              <a:solidFill>
                <a:srgbClr val="02A984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600" dirty="0">
              <a:solidFill>
                <a:srgbClr val="02A984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bg-BG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Период:</a:t>
            </a:r>
          </a:p>
          <a:p>
            <a:r>
              <a:rPr lang="bg-BG" sz="1600" b="1" dirty="0">
                <a:solidFill>
                  <a:srgbClr val="02A98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Март 2023 – Март 2027 г.</a:t>
            </a:r>
            <a:r>
              <a:rPr lang="bg-BG" sz="1600" b="1" dirty="0">
                <a:solidFill>
                  <a:srgbClr val="02A98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600" b="1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4D7D8E-3E5B-4492-8BC0-AF1B8AAF0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21E22B-6F40-47BA-8FED-C5DF88104784}"/>
              </a:ext>
            </a:extLst>
          </p:cNvPr>
          <p:cNvSpPr/>
          <p:nvPr/>
        </p:nvSpPr>
        <p:spPr>
          <a:xfrm>
            <a:off x="3000652" y="2661836"/>
            <a:ext cx="5767815" cy="1140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1D0C720-C87B-4EE4-B389-C85C4F3C8452}"/>
              </a:ext>
            </a:extLst>
          </p:cNvPr>
          <p:cNvSpPr txBox="1">
            <a:spLocks/>
          </p:cNvSpPr>
          <p:nvPr/>
        </p:nvSpPr>
        <p:spPr>
          <a:xfrm>
            <a:off x="3178630" y="2663578"/>
            <a:ext cx="8149273" cy="838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600" kern="100" dirty="0">
                <a:ln w="92075">
                  <a:noFill/>
                </a:ln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#SMEOrigin</a:t>
            </a:r>
            <a:endParaRPr lang="bg-BG" sz="6600" kern="100" dirty="0">
              <a:ln w="92075">
                <a:noFill/>
              </a:ln>
              <a:solidFill>
                <a:srgbClr val="02A98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04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C8CD969-81C2-767E-A453-8733A06DF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872" y="5322588"/>
            <a:ext cx="1112212" cy="789312"/>
          </a:xfrm>
          <a:prstGeom prst="rect">
            <a:avLst/>
          </a:prstGeom>
        </p:spPr>
      </p:pic>
      <p:sp>
        <p:nvSpPr>
          <p:cNvPr id="6" name="TextBox 56">
            <a:extLst>
              <a:ext uri="{FF2B5EF4-FFF2-40B4-BE49-F238E27FC236}">
                <a16:creationId xmlns:a16="http://schemas.microsoft.com/office/drawing/2014/main" id="{C26E19ED-AF75-4C11-564E-4EB77E6AEF66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sp>
        <p:nvSpPr>
          <p:cNvPr id="9" name="Textfeld 16">
            <a:extLst>
              <a:ext uri="{FF2B5EF4-FFF2-40B4-BE49-F238E27FC236}">
                <a16:creationId xmlns:a16="http://schemas.microsoft.com/office/drawing/2014/main" id="{D80590FE-6BAB-407A-BFBA-03FF352CD3CC}"/>
              </a:ext>
            </a:extLst>
          </p:cNvPr>
          <p:cNvSpPr txBox="1"/>
          <p:nvPr/>
        </p:nvSpPr>
        <p:spPr>
          <a:xfrm>
            <a:off x="1459610" y="4548544"/>
            <a:ext cx="3871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52 ЗНП регистрации за вина. Използват се рядко</a:t>
            </a:r>
          </a:p>
          <a:p>
            <a:pPr algn="ctr"/>
            <a:endParaRPr lang="de-AT" sz="1400" dirty="0">
              <a:solidFill>
                <a:schemeClr val="tx2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E6D8D1-C8AF-4D93-A524-D8110690A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22" y="1709567"/>
            <a:ext cx="2838977" cy="2838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9D67B0-C816-4B6E-99DB-0788D9D96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643" y="1687128"/>
            <a:ext cx="2883854" cy="2883854"/>
          </a:xfrm>
          <a:prstGeom prst="rect">
            <a:avLst/>
          </a:prstGeom>
        </p:spPr>
      </p:pic>
      <p:sp>
        <p:nvSpPr>
          <p:cNvPr id="15" name="Textfeld 16">
            <a:extLst>
              <a:ext uri="{FF2B5EF4-FFF2-40B4-BE49-F238E27FC236}">
                <a16:creationId xmlns:a16="http://schemas.microsoft.com/office/drawing/2014/main" id="{73B039F3-FA68-4E89-A753-B4FD06CA42F7}"/>
              </a:ext>
            </a:extLst>
          </p:cNvPr>
          <p:cNvSpPr txBox="1"/>
          <p:nvPr/>
        </p:nvSpPr>
        <p:spPr>
          <a:xfrm>
            <a:off x="6073557" y="4548544"/>
            <a:ext cx="487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ЗГУ регистрации на вина, използват се активно</a:t>
            </a: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</a:t>
            </a:r>
            <a:r>
              <a:rPr lang="bg-BG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ЗГУ на високоалкохолни напитки</a:t>
            </a:r>
            <a:endParaRPr lang="de-AT" sz="2000" dirty="0">
              <a:solidFill>
                <a:schemeClr val="tx2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DB3570-9977-4400-8DB9-CC32932DC29B}"/>
              </a:ext>
            </a:extLst>
          </p:cNvPr>
          <p:cNvSpPr txBox="1">
            <a:spLocks/>
          </p:cNvSpPr>
          <p:nvPr/>
        </p:nvSpPr>
        <p:spPr>
          <a:xfrm>
            <a:off x="3395583" y="672088"/>
            <a:ext cx="5402479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3600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ЗНП </a:t>
            </a:r>
            <a:r>
              <a:rPr lang="bg-BG" sz="36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</a:t>
            </a:r>
            <a:r>
              <a:rPr lang="bg-BG" sz="3600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ЗГУ</a:t>
            </a:r>
            <a:r>
              <a:rPr lang="en-US" sz="36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36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36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България</a:t>
            </a:r>
          </a:p>
        </p:txBody>
      </p:sp>
    </p:spTree>
    <p:extLst>
      <p:ext uri="{BB962C8B-B14F-4D97-AF65-F5344CB8AC3E}">
        <p14:creationId xmlns:p14="http://schemas.microsoft.com/office/powerpoint/2010/main" val="316531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C8CD969-81C2-767E-A453-8733A06DF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872" y="5322588"/>
            <a:ext cx="1112212" cy="789312"/>
          </a:xfrm>
          <a:prstGeom prst="rect">
            <a:avLst/>
          </a:prstGeom>
        </p:spPr>
      </p:pic>
      <p:sp>
        <p:nvSpPr>
          <p:cNvPr id="6" name="TextBox 56">
            <a:extLst>
              <a:ext uri="{FF2B5EF4-FFF2-40B4-BE49-F238E27FC236}">
                <a16:creationId xmlns:a16="http://schemas.microsoft.com/office/drawing/2014/main" id="{C26E19ED-AF75-4C11-564E-4EB77E6AEF66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sp>
        <p:nvSpPr>
          <p:cNvPr id="9" name="Textfeld 16">
            <a:extLst>
              <a:ext uri="{FF2B5EF4-FFF2-40B4-BE49-F238E27FC236}">
                <a16:creationId xmlns:a16="http://schemas.microsoft.com/office/drawing/2014/main" id="{D80590FE-6BAB-407A-BFBA-03FF352CD3CC}"/>
              </a:ext>
            </a:extLst>
          </p:cNvPr>
          <p:cNvSpPr txBox="1"/>
          <p:nvPr/>
        </p:nvSpPr>
        <p:spPr>
          <a:xfrm>
            <a:off x="2627544" y="1370374"/>
            <a:ext cx="6396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Храни с потенциал за ЗГУ и ЗНП</a:t>
            </a:r>
          </a:p>
          <a:p>
            <a:pPr algn="ctr"/>
            <a:endParaRPr lang="de-AT" sz="1400" dirty="0">
              <a:solidFill>
                <a:schemeClr val="tx2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E6D8D1-C8AF-4D93-A524-D8110690A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61" y="2172558"/>
            <a:ext cx="2838977" cy="2838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9D67B0-C816-4B6E-99DB-0788D9D96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764" y="2172558"/>
            <a:ext cx="2883854" cy="2883854"/>
          </a:xfrm>
          <a:prstGeom prst="rect">
            <a:avLst/>
          </a:prstGeom>
        </p:spPr>
      </p:pic>
      <p:sp>
        <p:nvSpPr>
          <p:cNvPr id="15" name="Textfeld 16">
            <a:extLst>
              <a:ext uri="{FF2B5EF4-FFF2-40B4-BE49-F238E27FC236}">
                <a16:creationId xmlns:a16="http://schemas.microsoft.com/office/drawing/2014/main" id="{73B039F3-FA68-4E89-A753-B4FD06CA42F7}"/>
              </a:ext>
            </a:extLst>
          </p:cNvPr>
          <p:cNvSpPr txBox="1"/>
          <p:nvPr/>
        </p:nvSpPr>
        <p:spPr>
          <a:xfrm>
            <a:off x="3196818" y="2706544"/>
            <a:ext cx="5604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Лютеница – разновидности</a:t>
            </a:r>
            <a:br>
              <a:rPr lang="bg-BG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bg-BG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Странджански билков чай</a:t>
            </a:r>
          </a:p>
          <a:p>
            <a:pPr algn="ctr"/>
            <a:r>
              <a:rPr lang="bg-BG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Змеевски</a:t>
            </a:r>
            <a:r>
              <a:rPr lang="bg-BG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пелин?</a:t>
            </a:r>
          </a:p>
          <a:p>
            <a:pPr algn="ctr"/>
            <a:r>
              <a:rPr lang="bg-BG" sz="28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Самардала</a:t>
            </a:r>
            <a:r>
              <a:rPr lang="bg-BG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900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9032938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3600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Стъпки за регистрация на ЗНП и ЗГУ</a:t>
            </a:r>
            <a:endParaRPr lang="bg-BG" sz="36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24EFAC-FCD7-0C44-CB52-F00617373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004" y="5456501"/>
            <a:ext cx="663084" cy="782439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EA686A40-C26B-0BCF-DF6D-ED44349A4085}"/>
              </a:ext>
            </a:extLst>
          </p:cNvPr>
          <p:cNvSpPr/>
          <p:nvPr/>
        </p:nvSpPr>
        <p:spPr>
          <a:xfrm>
            <a:off x="784197" y="1734693"/>
            <a:ext cx="6352891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en-GB" sz="1600" dirty="0">
              <a:solidFill>
                <a:schemeClr val="tx2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744AD-1EB8-491E-9BB4-BA1D3918D60A}"/>
              </a:ext>
            </a:extLst>
          </p:cNvPr>
          <p:cNvSpPr txBox="1"/>
          <p:nvPr/>
        </p:nvSpPr>
        <p:spPr>
          <a:xfrm>
            <a:off x="864097" y="1538369"/>
            <a:ext cx="7770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За </a:t>
            </a:r>
            <a:r>
              <a:rPr lang="ru-RU" sz="24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защитени</a:t>
            </a:r>
            <a:r>
              <a:rPr lang="ru-RU" sz="24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наименования </a:t>
            </a:r>
            <a:r>
              <a:rPr lang="ru-RU" sz="24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могат</a:t>
            </a:r>
            <a:r>
              <a:rPr lang="ru-RU" sz="24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да </a:t>
            </a:r>
            <a:r>
              <a:rPr lang="ru-RU" sz="24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кандидатстват</a:t>
            </a:r>
            <a:r>
              <a:rPr lang="ru-RU" sz="24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практически </a:t>
            </a:r>
            <a:r>
              <a:rPr lang="ru-RU" sz="2400" b="1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всички</a:t>
            </a:r>
            <a:r>
              <a:rPr lang="ru-RU" sz="2400" b="1" i="1" dirty="0">
                <a:solidFill>
                  <a:srgbClr val="02A984"/>
                </a:solidFill>
                <a:effectLst/>
                <a:latin typeface="Open Sans" pitchFamily="2" charset="0"/>
              </a:rPr>
              <a:t> </a:t>
            </a:r>
            <a:r>
              <a:rPr lang="ru-RU" sz="2400" b="1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земеделски</a:t>
            </a:r>
            <a:r>
              <a:rPr lang="ru-RU" sz="2400" b="1" i="1" dirty="0">
                <a:solidFill>
                  <a:srgbClr val="02A984"/>
                </a:solidFill>
                <a:effectLst/>
                <a:latin typeface="Open Sans" pitchFamily="2" charset="0"/>
              </a:rPr>
              <a:t> </a:t>
            </a:r>
            <a:r>
              <a:rPr lang="ru-RU" sz="2400" b="1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продукти</a:t>
            </a:r>
            <a:r>
              <a:rPr lang="ru-RU" sz="2400" b="1" i="1" dirty="0">
                <a:solidFill>
                  <a:srgbClr val="02A984"/>
                </a:solidFill>
                <a:effectLst/>
                <a:latin typeface="Open Sans" pitchFamily="2" charset="0"/>
              </a:rPr>
              <a:t> </a:t>
            </a:r>
            <a:r>
              <a:rPr lang="ru-RU" sz="24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и </a:t>
            </a:r>
            <a:r>
              <a:rPr lang="ru-RU" sz="2400" b="1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редица</a:t>
            </a:r>
            <a:r>
              <a:rPr lang="ru-RU" sz="2400" b="1" i="1" dirty="0">
                <a:solidFill>
                  <a:srgbClr val="02A984"/>
                </a:solidFill>
                <a:effectLst/>
                <a:latin typeface="Open Sans" pitchFamily="2" charset="0"/>
              </a:rPr>
              <a:t> </a:t>
            </a:r>
            <a:r>
              <a:rPr lang="ru-RU" sz="2400" b="1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преработени</a:t>
            </a:r>
            <a:r>
              <a:rPr lang="ru-RU" sz="2400" b="1" i="1" dirty="0">
                <a:solidFill>
                  <a:srgbClr val="02A984"/>
                </a:solidFill>
                <a:effectLst/>
                <a:latin typeface="Open Sans" pitchFamily="2" charset="0"/>
              </a:rPr>
              <a:t> храни</a:t>
            </a:r>
            <a:r>
              <a:rPr lang="ru-RU" sz="24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.</a:t>
            </a:r>
            <a:endParaRPr lang="en-US" sz="2400" b="1" i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0929F-1A08-4A66-86AE-CBD1F989628E}"/>
              </a:ext>
            </a:extLst>
          </p:cNvPr>
          <p:cNvSpPr txBox="1"/>
          <p:nvPr/>
        </p:nvSpPr>
        <p:spPr>
          <a:xfrm>
            <a:off x="864097" y="3060918"/>
            <a:ext cx="77709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E5E5E"/>
                </a:solidFill>
                <a:latin typeface="Open Sans" pitchFamily="2" charset="0"/>
              </a:rPr>
              <a:t>Н</a:t>
            </a:r>
            <a:r>
              <a:rPr lang="ru-RU" sz="2400" b="0" i="0" dirty="0">
                <a:solidFill>
                  <a:srgbClr val="5E5E5E"/>
                </a:solidFill>
                <a:effectLst/>
                <a:latin typeface="Open Sans" pitchFamily="2" charset="0"/>
              </a:rPr>
              <a:t>ационален компетентен орган</a:t>
            </a:r>
            <a:r>
              <a:rPr lang="ru-RU" sz="2400" b="0" i="0" u="sng" dirty="0">
                <a:solidFill>
                  <a:srgbClr val="5E5E5E"/>
                </a:solidFill>
                <a:effectLst/>
                <a:latin typeface="Open Sans" pitchFamily="2" charset="0"/>
              </a:rPr>
              <a:t>:</a:t>
            </a:r>
            <a:r>
              <a:rPr lang="ru-RU" sz="2400" b="0" i="0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</a:p>
          <a:p>
            <a:r>
              <a:rPr lang="ru-RU" sz="2400" b="0" i="0" dirty="0">
                <a:solidFill>
                  <a:schemeClr val="bg1"/>
                </a:solidFill>
                <a:effectLst/>
                <a:highlight>
                  <a:srgbClr val="4AB698"/>
                </a:highlight>
                <a:latin typeface="Open Sans" pitchFamily="2" charset="0"/>
              </a:rPr>
              <a:t>Министерство на </a:t>
            </a:r>
            <a:r>
              <a:rPr lang="ru-RU" sz="2400" b="0" i="0" dirty="0" err="1">
                <a:solidFill>
                  <a:schemeClr val="bg1"/>
                </a:solidFill>
                <a:effectLst/>
                <a:highlight>
                  <a:srgbClr val="4AB698"/>
                </a:highlight>
                <a:latin typeface="Open Sans" pitchFamily="2" charset="0"/>
              </a:rPr>
              <a:t>земеделието</a:t>
            </a:r>
            <a:r>
              <a:rPr lang="ru-RU" sz="2400" b="0" i="0" dirty="0">
                <a:solidFill>
                  <a:schemeClr val="bg1"/>
                </a:solidFill>
                <a:effectLst/>
                <a:highlight>
                  <a:srgbClr val="4AB698"/>
                </a:highlight>
                <a:latin typeface="Open Sans" pitchFamily="2" charset="0"/>
              </a:rPr>
              <a:t>, храните и горите</a:t>
            </a:r>
            <a:endParaRPr lang="en-US" sz="2400" b="0" i="0" dirty="0">
              <a:solidFill>
                <a:schemeClr val="bg1"/>
              </a:solidFill>
              <a:effectLst/>
              <a:highlight>
                <a:srgbClr val="4AB698"/>
              </a:highlight>
              <a:latin typeface="Open Sans" pitchFamily="2" charset="0"/>
            </a:endParaRPr>
          </a:p>
          <a:p>
            <a:endParaRPr lang="en-US" sz="2400" dirty="0">
              <a:solidFill>
                <a:schemeClr val="bg1"/>
              </a:solidFill>
              <a:highlight>
                <a:srgbClr val="4AB698"/>
              </a:highlight>
              <a:latin typeface="Open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https://www.mzh.government.bg/bg/politiki-i-programi/politiki-i-strategii/politiki-po-agrohranitelnata-veriga/zashiteni-naimenovaniya/</a:t>
            </a:r>
          </a:p>
          <a:p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https://agriculture.ec.europa.eu/farming/geographical-indications-and-quality-schemes/registration-name-gi-product/applications-register-new-gi-products_en </a:t>
            </a:r>
          </a:p>
          <a:p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8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9032938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3600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Стъпки за регистрация на ЗНП и ЗГУ</a:t>
            </a:r>
            <a:endParaRPr lang="bg-BG" sz="36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24EFAC-FCD7-0C44-CB52-F00617373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004" y="5456501"/>
            <a:ext cx="663084" cy="782439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EA686A40-C26B-0BCF-DF6D-ED44349A4085}"/>
              </a:ext>
            </a:extLst>
          </p:cNvPr>
          <p:cNvSpPr/>
          <p:nvPr/>
        </p:nvSpPr>
        <p:spPr>
          <a:xfrm>
            <a:off x="784197" y="1734693"/>
            <a:ext cx="6352891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en-GB" sz="1600" dirty="0">
              <a:solidFill>
                <a:schemeClr val="tx2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744AD-1EB8-491E-9BB4-BA1D3918D60A}"/>
              </a:ext>
            </a:extLst>
          </p:cNvPr>
          <p:cNvSpPr txBox="1"/>
          <p:nvPr/>
        </p:nvSpPr>
        <p:spPr>
          <a:xfrm>
            <a:off x="864097" y="1702048"/>
            <a:ext cx="786583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5E5E5E"/>
                </a:solidFill>
                <a:effectLst/>
                <a:latin typeface="Open Sans" pitchFamily="2" charset="0"/>
              </a:rPr>
              <a:t>1. </a:t>
            </a:r>
            <a:r>
              <a:rPr lang="ru-RU" sz="1400" b="1" dirty="0" err="1">
                <a:solidFill>
                  <a:schemeClr val="bg1"/>
                </a:solidFill>
                <a:effectLst/>
                <a:highlight>
                  <a:srgbClr val="02A984"/>
                </a:highlight>
                <a:latin typeface="Open Sans" pitchFamily="2" charset="0"/>
              </a:rPr>
              <a:t>Група</a:t>
            </a:r>
            <a:r>
              <a:rPr lang="ru-RU" sz="1400" b="1" dirty="0">
                <a:solidFill>
                  <a:schemeClr val="bg1"/>
                </a:solidFill>
                <a:effectLst/>
                <a:highlight>
                  <a:srgbClr val="02A984"/>
                </a:highlight>
                <a:latin typeface="Open Sans" pitchFamily="2" charset="0"/>
              </a:rPr>
              <a:t> производители </a:t>
            </a:r>
            <a:r>
              <a:rPr lang="ru-RU" sz="1400" b="1" dirty="0">
                <a:solidFill>
                  <a:srgbClr val="5E5E5E"/>
                </a:solidFill>
                <a:effectLst/>
                <a:latin typeface="Open Sans" pitchFamily="2" charset="0"/>
              </a:rPr>
              <a:t>на определен продукт </a:t>
            </a:r>
            <a:r>
              <a:rPr lang="ru-RU" sz="1400" b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подава</a:t>
            </a:r>
            <a:r>
              <a:rPr lang="ru-RU" sz="1400" b="1" dirty="0">
                <a:solidFill>
                  <a:srgbClr val="5E5E5E"/>
                </a:solidFill>
                <a:effectLst/>
                <a:latin typeface="Open Sans" pitchFamily="2" charset="0"/>
              </a:rPr>
              <a:t> заявление, </a:t>
            </a:r>
            <a:r>
              <a:rPr lang="ru-RU" sz="1400" b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придружено</a:t>
            </a:r>
            <a:r>
              <a:rPr lang="ru-RU" sz="1400" b="1" dirty="0">
                <a:solidFill>
                  <a:srgbClr val="5E5E5E"/>
                </a:solidFill>
                <a:effectLst/>
                <a:latin typeface="Open Sans" pitchFamily="2" charset="0"/>
              </a:rPr>
              <a:t> с:</a:t>
            </a:r>
          </a:p>
          <a:p>
            <a:endParaRPr lang="ru-RU" sz="1400" dirty="0">
              <a:solidFill>
                <a:srgbClr val="5E5E5E"/>
              </a:solidFill>
              <a:latin typeface="Open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Продуктова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спецификация</a:t>
            </a:r>
          </a:p>
          <a:p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- Описание на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връзката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между продукта и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географската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среда или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географския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произход</a:t>
            </a:r>
            <a:endParaRPr lang="ru-RU" sz="1400" i="1" dirty="0">
              <a:solidFill>
                <a:srgbClr val="5E5E5E"/>
              </a:solidFill>
              <a:latin typeface="Open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400" i="1" dirty="0">
              <a:solidFill>
                <a:srgbClr val="5E5E5E"/>
              </a:solidFill>
              <a:latin typeface="Open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400" b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2. Одобрение на </a:t>
            </a:r>
            <a:r>
              <a:rPr lang="ru-RU" sz="1400" b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национално</a:t>
            </a:r>
            <a:r>
              <a:rPr lang="ru-RU" sz="1400" b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b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ниво</a:t>
            </a:r>
            <a:r>
              <a:rPr lang="ru-RU" sz="1400" b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– МЗХ</a:t>
            </a:r>
          </a:p>
          <a:p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МЗХ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извършва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проверка дали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са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изпълнени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всички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условия за регистрация,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както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и дали не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са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подадени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други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заявления за регистрация на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същия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продукт. </a:t>
            </a:r>
          </a:p>
          <a:p>
            <a:endParaRPr lang="ru-RU" sz="1400" i="1" dirty="0">
              <a:solidFill>
                <a:srgbClr val="5E5E5E"/>
              </a:solidFill>
              <a:latin typeface="Open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ru-RU" sz="1400" b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Одобрените</a:t>
            </a:r>
            <a:r>
              <a:rPr lang="ru-RU" sz="1400" b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на </a:t>
            </a:r>
            <a:r>
              <a:rPr lang="ru-RU" sz="1400" b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национални</a:t>
            </a:r>
            <a:r>
              <a:rPr lang="ru-RU" sz="1400" b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b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ниво</a:t>
            </a:r>
            <a:r>
              <a:rPr lang="ru-RU" sz="1400" b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b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документи</a:t>
            </a:r>
            <a:r>
              <a:rPr lang="ru-RU" sz="1400" b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се </a:t>
            </a:r>
            <a:r>
              <a:rPr lang="ru-RU" sz="1400" b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изпращат</a:t>
            </a:r>
            <a:r>
              <a:rPr lang="ru-RU" sz="1400" b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за </a:t>
            </a:r>
            <a:r>
              <a:rPr lang="ru-RU" sz="1400" b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разглеждане</a:t>
            </a:r>
            <a:r>
              <a:rPr lang="ru-RU" sz="1400" b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и одобрение в ЕК. 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този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етап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кандидатурите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могат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да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бъдат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оспорвани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от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други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страни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от ЕС,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претендиращи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за регистрация на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продукти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със</a:t>
            </a:r>
            <a:r>
              <a:rPr lang="ru-RU" sz="1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сходни имена.</a:t>
            </a:r>
            <a:endParaRPr lang="ru-RU" sz="1400" dirty="0">
              <a:solidFill>
                <a:srgbClr val="5E5E5E"/>
              </a:solidFill>
              <a:latin typeface="Open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400" b="1" dirty="0">
              <a:solidFill>
                <a:srgbClr val="5E5E5E"/>
              </a:solidFill>
              <a:latin typeface="Open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400" b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ru-RU" sz="1400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При одобрение на </a:t>
            </a:r>
            <a:r>
              <a:rPr lang="ru-RU" sz="1400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документите</a:t>
            </a:r>
            <a:r>
              <a:rPr lang="ru-RU" sz="1400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bg-BG" sz="1400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1400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b="0" dirty="0" err="1">
                <a:solidFill>
                  <a:srgbClr val="5E5E5E"/>
                </a:solidFill>
                <a:effectLst/>
                <a:latin typeface="Open Sans" pitchFamily="2" charset="0"/>
              </a:rPr>
              <a:t>Официалния</a:t>
            </a:r>
            <a:r>
              <a:rPr lang="ru-RU" sz="1400" b="0" dirty="0">
                <a:solidFill>
                  <a:srgbClr val="5E5E5E"/>
                </a:solidFill>
                <a:effectLst/>
                <a:latin typeface="Open Sans" pitchFamily="2" charset="0"/>
              </a:rPr>
              <a:t> вестник на ЕС се </a:t>
            </a:r>
            <a:r>
              <a:rPr lang="ru-RU" sz="1400" b="0" dirty="0" err="1">
                <a:solidFill>
                  <a:srgbClr val="5E5E5E"/>
                </a:solidFill>
                <a:effectLst/>
                <a:latin typeface="Open Sans" pitchFamily="2" charset="0"/>
              </a:rPr>
              <a:t>публикува</a:t>
            </a:r>
            <a:r>
              <a:rPr lang="ru-RU" sz="1400" b="0" dirty="0">
                <a:solidFill>
                  <a:srgbClr val="5E5E5E"/>
                </a:solidFill>
                <a:effectLst/>
                <a:latin typeface="Open Sans" pitchFamily="2" charset="0"/>
              </a:rPr>
              <a:t> регламент за </a:t>
            </a:r>
            <a:r>
              <a:rPr lang="ru-RU" sz="1400" b="0" dirty="0" err="1">
                <a:solidFill>
                  <a:srgbClr val="5E5E5E"/>
                </a:solidFill>
                <a:effectLst/>
                <a:latin typeface="Open Sans" pitchFamily="2" charset="0"/>
              </a:rPr>
              <a:t>вписване</a:t>
            </a:r>
            <a:r>
              <a:rPr lang="ru-RU" sz="1400" dirty="0">
                <a:solidFill>
                  <a:srgbClr val="5E5E5E"/>
                </a:solidFill>
                <a:latin typeface="Open Sans" pitchFamily="2" charset="0"/>
              </a:rPr>
              <a:t>. </a:t>
            </a:r>
            <a:r>
              <a:rPr lang="ru-RU" sz="1400" b="1" dirty="0" err="1">
                <a:solidFill>
                  <a:srgbClr val="5E5E5E"/>
                </a:solidFill>
                <a:latin typeface="Open Sans" pitchFamily="2" charset="0"/>
              </a:rPr>
              <a:t>Продуктите</a:t>
            </a:r>
            <a:r>
              <a:rPr lang="ru-RU" sz="1400" b="1" dirty="0">
                <a:solidFill>
                  <a:srgbClr val="5E5E5E"/>
                </a:solidFill>
                <a:latin typeface="Open Sans" pitchFamily="2" charset="0"/>
              </a:rPr>
              <a:t> </a:t>
            </a:r>
            <a:r>
              <a:rPr lang="ru-RU" sz="1400" b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получават</a:t>
            </a:r>
            <a:r>
              <a:rPr lang="ru-RU" sz="1400" b="1" dirty="0">
                <a:solidFill>
                  <a:srgbClr val="5E5E5E"/>
                </a:solidFill>
                <a:effectLst/>
                <a:latin typeface="Open Sans" pitchFamily="2" charset="0"/>
              </a:rPr>
              <a:t> защита на </a:t>
            </a:r>
            <a:r>
              <a:rPr lang="ru-RU" sz="1400" b="1" dirty="0" err="1">
                <a:solidFill>
                  <a:srgbClr val="5E5E5E"/>
                </a:solidFill>
                <a:effectLst/>
                <a:latin typeface="Open Sans" pitchFamily="2" charset="0"/>
              </a:rPr>
              <a:t>територията</a:t>
            </a:r>
            <a:r>
              <a:rPr lang="ru-RU" sz="1400" b="1" dirty="0">
                <a:solidFill>
                  <a:srgbClr val="5E5E5E"/>
                </a:solidFill>
                <a:effectLst/>
                <a:latin typeface="Open Sans" pitchFamily="2" charset="0"/>
              </a:rPr>
              <a:t> на 28-те </a:t>
            </a:r>
            <a:r>
              <a:rPr lang="ru-RU" sz="1400" b="1" dirty="0" err="1">
                <a:solidFill>
                  <a:srgbClr val="5E5E5E"/>
                </a:solidFill>
                <a:effectLst/>
                <a:latin typeface="Open Sans" pitchFamily="2" charset="0"/>
              </a:rPr>
              <a:t>страни</a:t>
            </a:r>
            <a:r>
              <a:rPr lang="ru-RU" sz="1400" b="1" dirty="0">
                <a:solidFill>
                  <a:srgbClr val="5E5E5E"/>
                </a:solidFill>
                <a:effectLst/>
                <a:latin typeface="Open Sans" pitchFamily="2" charset="0"/>
              </a:rPr>
              <a:t> членки.</a:t>
            </a:r>
            <a:endParaRPr lang="ru-RU" sz="1400" b="1" dirty="0">
              <a:solidFill>
                <a:srgbClr val="5E5E5E"/>
              </a:solidFill>
              <a:latin typeface="Open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i="1" dirty="0">
              <a:solidFill>
                <a:srgbClr val="5E5E5E"/>
              </a:solidFill>
              <a:latin typeface="Open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b="1" i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3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62173" y="671206"/>
            <a:ext cx="9032938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bg-BG" sz="36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24EFAC-FCD7-0C44-CB52-F00617373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004" y="5456501"/>
            <a:ext cx="663084" cy="782439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EA686A40-C26B-0BCF-DF6D-ED44349A4085}"/>
              </a:ext>
            </a:extLst>
          </p:cNvPr>
          <p:cNvSpPr/>
          <p:nvPr/>
        </p:nvSpPr>
        <p:spPr>
          <a:xfrm>
            <a:off x="784197" y="1734693"/>
            <a:ext cx="6352891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en-GB" sz="1600" dirty="0">
              <a:solidFill>
                <a:schemeClr val="tx2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744AD-1EB8-491E-9BB4-BA1D3918D60A}"/>
              </a:ext>
            </a:extLst>
          </p:cNvPr>
          <p:cNvSpPr txBox="1"/>
          <p:nvPr/>
        </p:nvSpPr>
        <p:spPr>
          <a:xfrm>
            <a:off x="864097" y="1702048"/>
            <a:ext cx="78658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i="1" dirty="0">
              <a:solidFill>
                <a:srgbClr val="5E5E5E"/>
              </a:solidFill>
              <a:latin typeface="Open San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b="1" i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5651D-5B69-4698-B7BE-9638EC1BD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557" y="1159734"/>
            <a:ext cx="4538531" cy="453853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7E9CF1E-6498-4A8A-83E7-E2D3C2A36451}"/>
              </a:ext>
            </a:extLst>
          </p:cNvPr>
          <p:cNvSpPr txBox="1">
            <a:spLocks/>
          </p:cNvSpPr>
          <p:nvPr/>
        </p:nvSpPr>
        <p:spPr>
          <a:xfrm>
            <a:off x="5686411" y="2775351"/>
            <a:ext cx="3591465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– 3 </a:t>
            </a:r>
            <a:r>
              <a:rPr lang="bg-BG" sz="3600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години</a:t>
            </a:r>
            <a:endParaRPr lang="bg-BG" sz="36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1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9032938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3600" b="1" kern="100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да ползваме съществуващи ЗНП и ЗГУ?</a:t>
            </a:r>
            <a:endParaRPr lang="bg-BG" sz="36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24EFAC-FCD7-0C44-CB52-F00617373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004" y="5456501"/>
            <a:ext cx="663084" cy="782439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EA686A40-C26B-0BCF-DF6D-ED44349A4085}"/>
              </a:ext>
            </a:extLst>
          </p:cNvPr>
          <p:cNvSpPr/>
          <p:nvPr/>
        </p:nvSpPr>
        <p:spPr>
          <a:xfrm>
            <a:off x="784197" y="1734693"/>
            <a:ext cx="6352891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en-GB" sz="1600" dirty="0">
              <a:solidFill>
                <a:schemeClr val="tx2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744AD-1EB8-491E-9BB4-BA1D3918D60A}"/>
              </a:ext>
            </a:extLst>
          </p:cNvPr>
          <p:cNvSpPr txBox="1"/>
          <p:nvPr/>
        </p:nvSpPr>
        <p:spPr>
          <a:xfrm>
            <a:off x="864097" y="2270890"/>
            <a:ext cx="7770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НОВО! </a:t>
            </a:r>
          </a:p>
          <a:p>
            <a:r>
              <a:rPr lang="ru-RU" sz="2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ЗНП </a:t>
            </a:r>
            <a:r>
              <a:rPr lang="ru-RU" sz="2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Българско</a:t>
            </a:r>
            <a:r>
              <a:rPr lang="ru-RU" sz="2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кисело</a:t>
            </a:r>
            <a:r>
              <a:rPr lang="ru-RU" sz="2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мляко</a:t>
            </a:r>
            <a:r>
              <a:rPr lang="ru-RU" sz="2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r>
              <a:rPr lang="ru-RU" sz="2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ЗНП </a:t>
            </a:r>
            <a:r>
              <a:rPr lang="ru-RU" sz="2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Българско</a:t>
            </a:r>
            <a:r>
              <a:rPr lang="ru-RU" sz="2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бяло</a:t>
            </a:r>
            <a:r>
              <a:rPr lang="ru-RU" sz="2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i="1" dirty="0" err="1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саламурено</a:t>
            </a:r>
            <a:r>
              <a:rPr lang="ru-RU" sz="2400" i="1" dirty="0">
                <a:solidFill>
                  <a:srgbClr val="5E5E5E"/>
                </a:solidFill>
                <a:latin typeface="Open San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сирене</a:t>
            </a:r>
            <a:endParaRPr lang="en-US" sz="2400" b="1" i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76C4A-B4A0-4F92-943C-0DB9BC971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354" y="3546840"/>
            <a:ext cx="3829192" cy="2552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4FD43D-A459-4545-A9B7-9513FDD8B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450" y="1671866"/>
            <a:ext cx="4667403" cy="31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3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9032938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3600" b="1" kern="100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да ползваме съществуващи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3600" b="1" kern="100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нови ЗНП и ЗГУ?</a:t>
            </a:r>
            <a:endParaRPr lang="bg-BG" sz="36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24EFAC-FCD7-0C44-CB52-F00617373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004" y="5456501"/>
            <a:ext cx="663084" cy="782439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EA686A40-C26B-0BCF-DF6D-ED44349A4085}"/>
              </a:ext>
            </a:extLst>
          </p:cNvPr>
          <p:cNvSpPr/>
          <p:nvPr/>
        </p:nvSpPr>
        <p:spPr>
          <a:xfrm>
            <a:off x="784197" y="1734693"/>
            <a:ext cx="6352891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en-GB" sz="1600" dirty="0">
              <a:solidFill>
                <a:schemeClr val="tx2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744AD-1EB8-491E-9BB4-BA1D3918D60A}"/>
              </a:ext>
            </a:extLst>
          </p:cNvPr>
          <p:cNvSpPr txBox="1"/>
          <p:nvPr/>
        </p:nvSpPr>
        <p:spPr>
          <a:xfrm>
            <a:off x="864097" y="2270890"/>
            <a:ext cx="7770945" cy="399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685800" algn="l"/>
              </a:tabLst>
            </a:pPr>
            <a:r>
              <a:rPr lang="bg-BG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bg-BG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оговор за контрол за съответствие с контролиращо лице (КЛ); КЛ извършва първоначална проверка на място в производствената база.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685800" algn="l"/>
              </a:tabLst>
            </a:pPr>
            <a:endParaRPr lang="bg-BG" sz="16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685800" algn="l"/>
              </a:tabLst>
            </a:pPr>
            <a:r>
              <a:rPr lang="bg-BG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bg-BG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МЗХ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Приложение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№ 6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към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Наредба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№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от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13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.8.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2019 г.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придружено от:</a:t>
            </a:r>
            <a:r>
              <a:rPr lang="bg-BG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правила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регламентиращи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спазването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продуктовата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спецификация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2.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декларация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съгласно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Приложение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№ 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от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горепосочената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Наредба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кратко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описание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помещенията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техническото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оборудване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опис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всички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подадени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документи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посочен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брой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страниците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</a:rPr>
              <a:t>Проверка на МЗХ </a:t>
            </a:r>
          </a:p>
          <a:p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Решение за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вписване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или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мотивиран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отказ. 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</a:rPr>
              <a:t>Заповед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министъра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земеделието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храните за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вписване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регистъра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производителите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конкретния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продукт.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76C4A-B4A0-4F92-943C-0DB9BC971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247" y="2872595"/>
            <a:ext cx="2643512" cy="1762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4FD43D-A459-4545-A9B7-9513FDD8B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3679" y="758365"/>
            <a:ext cx="2320475" cy="15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C8CD969-81C2-767E-A453-8733A06DF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872" y="5322588"/>
            <a:ext cx="1112212" cy="789312"/>
          </a:xfrm>
          <a:prstGeom prst="rect">
            <a:avLst/>
          </a:prstGeom>
        </p:spPr>
      </p:pic>
      <p:sp>
        <p:nvSpPr>
          <p:cNvPr id="6" name="TextBox 56">
            <a:extLst>
              <a:ext uri="{FF2B5EF4-FFF2-40B4-BE49-F238E27FC236}">
                <a16:creationId xmlns:a16="http://schemas.microsoft.com/office/drawing/2014/main" id="{C26E19ED-AF75-4C11-564E-4EB77E6AEF66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sp>
        <p:nvSpPr>
          <p:cNvPr id="9" name="Textfeld 16">
            <a:extLst>
              <a:ext uri="{FF2B5EF4-FFF2-40B4-BE49-F238E27FC236}">
                <a16:creationId xmlns:a16="http://schemas.microsoft.com/office/drawing/2014/main" id="{D80590FE-6BAB-407A-BFBA-03FF352CD3CC}"/>
              </a:ext>
            </a:extLst>
          </p:cNvPr>
          <p:cNvSpPr txBox="1"/>
          <p:nvPr/>
        </p:nvSpPr>
        <p:spPr>
          <a:xfrm>
            <a:off x="-322690" y="733596"/>
            <a:ext cx="3790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Полезно:</a:t>
            </a:r>
          </a:p>
          <a:p>
            <a:pPr algn="ctr"/>
            <a:endParaRPr lang="de-AT" sz="1400" dirty="0">
              <a:solidFill>
                <a:schemeClr val="tx2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E6D8D1-C8AF-4D93-A524-D8110690A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963" y="194047"/>
            <a:ext cx="1794294" cy="17942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9D67B0-C816-4B6E-99DB-0788D9D96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851" y="194047"/>
            <a:ext cx="1735825" cy="1735825"/>
          </a:xfrm>
          <a:prstGeom prst="rect">
            <a:avLst/>
          </a:prstGeom>
        </p:spPr>
      </p:pic>
      <p:sp>
        <p:nvSpPr>
          <p:cNvPr id="8" name="Текстово поле 1">
            <a:extLst>
              <a:ext uri="{FF2B5EF4-FFF2-40B4-BE49-F238E27FC236}">
                <a16:creationId xmlns:a16="http://schemas.microsoft.com/office/drawing/2014/main" id="{C66CE213-EB90-45F0-9723-AD1BF8E07661}"/>
              </a:ext>
            </a:extLst>
          </p:cNvPr>
          <p:cNvSpPr txBox="1"/>
          <p:nvPr/>
        </p:nvSpPr>
        <p:spPr>
          <a:xfrm>
            <a:off x="555097" y="1472260"/>
            <a:ext cx="74224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https://www.mzh.government.bg/bg/politiki-i-programi/politiki-i-strategii/politiki-po-agrohranitelnata-veriga/zashiteni-naimenovaniya/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sz="2000" dirty="0">
                <a:solidFill>
                  <a:srgbClr val="4AB6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https://agriculture.ec.europa.eu/farming/geographical-indications-and-quality-schemes/registration-name-gi-product/applications-register-new-gi-products_en </a:t>
            </a:r>
            <a:endParaRPr lang="bg-BG" sz="2000" dirty="0">
              <a:solidFill>
                <a:srgbClr val="4AB69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bg-BG" sz="2000" dirty="0">
              <a:solidFill>
                <a:srgbClr val="4AB69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bg-BG" sz="2000" dirty="0">
                <a:solidFill>
                  <a:srgbClr val="4AB6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https://op.europa.eu/en/publication-detail/-/publication/a7281794-7ebe-11ea-aea8-01aa75ed71a1/language-en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92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C8CD969-81C2-767E-A453-8733A06DF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872" y="5322588"/>
            <a:ext cx="1112212" cy="789312"/>
          </a:xfrm>
          <a:prstGeom prst="rect">
            <a:avLst/>
          </a:prstGeom>
        </p:spPr>
      </p:pic>
      <p:sp>
        <p:nvSpPr>
          <p:cNvPr id="6" name="TextBox 56">
            <a:extLst>
              <a:ext uri="{FF2B5EF4-FFF2-40B4-BE49-F238E27FC236}">
                <a16:creationId xmlns:a16="http://schemas.microsoft.com/office/drawing/2014/main" id="{C26E19ED-AF75-4C11-564E-4EB77E6AEF66}"/>
              </a:ext>
            </a:extLst>
          </p:cNvPr>
          <p:cNvSpPr txBox="1"/>
          <p:nvPr/>
        </p:nvSpPr>
        <p:spPr>
          <a:xfrm>
            <a:off x="352460" y="5504007"/>
            <a:ext cx="5674102" cy="461665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pic>
        <p:nvPicPr>
          <p:cNvPr id="26" name="Картина 25">
            <a:extLst>
              <a:ext uri="{FF2B5EF4-FFF2-40B4-BE49-F238E27FC236}">
                <a16:creationId xmlns:a16="http://schemas.microsoft.com/office/drawing/2014/main" id="{0A3D5659-B4ED-54D2-E1C2-8FD27FB82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91" y="547952"/>
            <a:ext cx="768764" cy="768764"/>
          </a:xfrm>
          <a:prstGeom prst="rect">
            <a:avLst/>
          </a:prstGeom>
        </p:spPr>
      </p:pic>
      <p:pic>
        <p:nvPicPr>
          <p:cNvPr id="28" name="Картина 27">
            <a:extLst>
              <a:ext uri="{FF2B5EF4-FFF2-40B4-BE49-F238E27FC236}">
                <a16:creationId xmlns:a16="http://schemas.microsoft.com/office/drawing/2014/main" id="{73315C1C-809B-5CD4-7F72-399FEEB3F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214" y="547952"/>
            <a:ext cx="813331" cy="813331"/>
          </a:xfrm>
          <a:prstGeom prst="rect">
            <a:avLst/>
          </a:prstGeom>
        </p:spPr>
      </p:pic>
      <p:pic>
        <p:nvPicPr>
          <p:cNvPr id="30" name="Картина 29">
            <a:extLst>
              <a:ext uri="{FF2B5EF4-FFF2-40B4-BE49-F238E27FC236}">
                <a16:creationId xmlns:a16="http://schemas.microsoft.com/office/drawing/2014/main" id="{0DFC4B40-2EFC-2E0C-C23D-F6DA9AD23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764" y="547952"/>
            <a:ext cx="964783" cy="793308"/>
          </a:xfrm>
          <a:prstGeom prst="rect">
            <a:avLst/>
          </a:prstGeom>
        </p:spPr>
      </p:pic>
      <p:pic>
        <p:nvPicPr>
          <p:cNvPr id="32" name="Графика 31">
            <a:extLst>
              <a:ext uri="{FF2B5EF4-FFF2-40B4-BE49-F238E27FC236}">
                <a16:creationId xmlns:a16="http://schemas.microsoft.com/office/drawing/2014/main" id="{FB019525-4C67-19AA-1EE3-8C1394912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5698" y="535184"/>
            <a:ext cx="838866" cy="838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FB86E3-4B6F-439A-80BF-AA7126DE9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7154" y="1459786"/>
            <a:ext cx="2540875" cy="3649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E2A47F-560F-446D-BB9F-536BF3324D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361" y="284783"/>
            <a:ext cx="2810601" cy="36547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B1C9A1-F65A-47BE-814A-FF656B89FE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666" y="2241054"/>
            <a:ext cx="2785577" cy="3801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E8FE30-4E94-4EE4-9DEF-24ED83BF1F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1243" y="202447"/>
            <a:ext cx="2605319" cy="4077215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E30B2358-5AA7-441C-BCD7-D65BF1FED58F}"/>
              </a:ext>
            </a:extLst>
          </p:cNvPr>
          <p:cNvSpPr txBox="1">
            <a:spLocks/>
          </p:cNvSpPr>
          <p:nvPr/>
        </p:nvSpPr>
        <p:spPr>
          <a:xfrm>
            <a:off x="274166" y="5992831"/>
            <a:ext cx="2915345" cy="838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#SMEOrigin</a:t>
            </a:r>
            <a:endParaRPr lang="en-US" sz="3600" dirty="0">
              <a:solidFill>
                <a:schemeClr val="accent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DAB374-1426-435A-83A5-258C4829EA3F}"/>
              </a:ext>
            </a:extLst>
          </p:cNvPr>
          <p:cNvSpPr txBox="1"/>
          <p:nvPr/>
        </p:nvSpPr>
        <p:spPr>
          <a:xfrm>
            <a:off x="303971" y="4279662"/>
            <a:ext cx="6234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Facebook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https://www.facebook.com/SMEOrigin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Instagram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https://www.instagram.com/smeorigin/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LinkedIn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https://www.linkedin.com/company/smeorigin/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Twitter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https://twitter.com/SMEOrigin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l"/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2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C5FAA6-907C-0445-85C3-8E4CDB3D2AB1}"/>
              </a:ext>
            </a:extLst>
          </p:cNvPr>
          <p:cNvSpPr txBox="1"/>
          <p:nvPr/>
        </p:nvSpPr>
        <p:spPr>
          <a:xfrm>
            <a:off x="4140431" y="1797344"/>
            <a:ext cx="4627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for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1B920-B94F-5744-8313-EEC35A83ADD4}"/>
              </a:ext>
            </a:extLst>
          </p:cNvPr>
          <p:cNvSpPr txBox="1"/>
          <p:nvPr/>
        </p:nvSpPr>
        <p:spPr>
          <a:xfrm>
            <a:off x="6421874" y="776471"/>
            <a:ext cx="26480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0000" b="1" spc="-300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sz="30000" b="1" spc="-300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9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8">
            <a:extLst>
              <a:ext uri="{FF2B5EF4-FFF2-40B4-BE49-F238E27FC236}">
                <a16:creationId xmlns:a16="http://schemas.microsoft.com/office/drawing/2014/main" id="{863A00FC-08A8-A682-50E3-083F0A932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52C76-550D-E659-4E2A-F796B9DA7659}"/>
              </a:ext>
            </a:extLst>
          </p:cNvPr>
          <p:cNvSpPr txBox="1"/>
          <p:nvPr/>
        </p:nvSpPr>
        <p:spPr>
          <a:xfrm>
            <a:off x="971501" y="5875760"/>
            <a:ext cx="3123068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</a:t>
            </a:r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септември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 | </a:t>
            </a:r>
            <a:r>
              <a:rPr lang="bg-BG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Стара Загора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2199A-8B28-F1CF-2AF1-3BB3B1DA66FF}"/>
              </a:ext>
            </a:extLst>
          </p:cNvPr>
          <p:cNvSpPr txBox="1"/>
          <p:nvPr/>
        </p:nvSpPr>
        <p:spPr>
          <a:xfrm>
            <a:off x="2031668" y="2348036"/>
            <a:ext cx="7132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Агенция за регионално икономическо развитие</a:t>
            </a:r>
            <a:r>
              <a:rPr lang="en-US" sz="24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bg-BG" sz="24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Стара Загора</a:t>
            </a:r>
            <a:endParaRPr lang="en-US" sz="24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8D373C9-12A2-19F9-4F9B-2831555AE29C}"/>
              </a:ext>
            </a:extLst>
          </p:cNvPr>
          <p:cNvSpPr txBox="1">
            <a:spLocks/>
          </p:cNvSpPr>
          <p:nvPr/>
        </p:nvSpPr>
        <p:spPr>
          <a:xfrm>
            <a:off x="755338" y="3450773"/>
            <a:ext cx="9684965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36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Как да продаваме повече</a:t>
            </a:r>
            <a:endParaRPr lang="en-US" sz="3600" b="1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buNone/>
            </a:pPr>
            <a:r>
              <a:rPr lang="bg-BG" sz="36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български храни и напитки в Европа: </a:t>
            </a:r>
            <a:endParaRPr lang="en-US" sz="3600" b="1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buNone/>
            </a:pPr>
            <a:r>
              <a:rPr lang="bg-BG" sz="36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Ползи от ЗНП и ЗГУ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0" y="98458"/>
            <a:ext cx="6300216" cy="2261616"/>
          </a:xfrm>
          <a:prstGeom prst="rect">
            <a:avLst/>
          </a:prstGeom>
        </p:spPr>
      </p:pic>
      <p:sp>
        <p:nvSpPr>
          <p:cNvPr id="3" name="Rechteck 3">
            <a:extLst>
              <a:ext uri="{FF2B5EF4-FFF2-40B4-BE49-F238E27FC236}">
                <a16:creationId xmlns:a16="http://schemas.microsoft.com/office/drawing/2014/main" id="{A2D5DF8C-F9DD-4F8B-8877-A98761C30C56}"/>
              </a:ext>
            </a:extLst>
          </p:cNvPr>
          <p:cNvSpPr/>
          <p:nvPr/>
        </p:nvSpPr>
        <p:spPr>
          <a:xfrm>
            <a:off x="6540374" y="1401917"/>
            <a:ext cx="5578754" cy="3347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AT" sz="2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SMEs &amp; European Original </a:t>
            </a:r>
            <a:r>
              <a:rPr lang="de-AT" sz="2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Geographical</a:t>
            </a:r>
            <a:r>
              <a:rPr lang="de-AT" sz="2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AT" sz="2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Indications</a:t>
            </a:r>
            <a:endParaRPr lang="de-AT" sz="2200" b="1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B98D70EF-3045-B5A5-3371-38D94210A1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086" y="2377268"/>
            <a:ext cx="1112212" cy="7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6D201CFB-A74A-224D-BA3A-C25330922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52B1DA-5F30-C048-83D3-C29E4D6A1C70}"/>
              </a:ext>
            </a:extLst>
          </p:cNvPr>
          <p:cNvSpPr txBox="1"/>
          <p:nvPr/>
        </p:nvSpPr>
        <p:spPr>
          <a:xfrm>
            <a:off x="906150" y="2880557"/>
            <a:ext cx="5763200" cy="18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project </a:t>
            </a:r>
            <a:r>
              <a:rPr lang="en-GB" sz="2400" i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SMEOrigin</a:t>
            </a:r>
            <a:r>
              <a:rPr lang="en-GB" sz="2400" i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implemented in the framework of the Interreg Europe programme and co-financed by the European Union.</a:t>
            </a:r>
            <a:endParaRPr lang="en-US" sz="2400" b="1" i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187597-90F5-DF4E-8892-C7FBEE396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97CE6B-5B76-B04D-AE33-F52CCAB7CEEC}"/>
              </a:ext>
            </a:extLst>
          </p:cNvPr>
          <p:cNvSpPr txBox="1"/>
          <p:nvPr/>
        </p:nvSpPr>
        <p:spPr>
          <a:xfrm>
            <a:off x="906150" y="5430417"/>
            <a:ext cx="32639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207372"/>
            <a:ext cx="6300216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6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B536C420-CB7F-416F-22C4-6F48AF16D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872" y="5322588"/>
            <a:ext cx="1112212" cy="789312"/>
          </a:xfrm>
          <a:prstGeom prst="rect">
            <a:avLst/>
          </a:prstGeom>
        </p:spPr>
      </p:pic>
      <p:sp>
        <p:nvSpPr>
          <p:cNvPr id="9" name="TextBox 56">
            <a:extLst>
              <a:ext uri="{FF2B5EF4-FFF2-40B4-BE49-F238E27FC236}">
                <a16:creationId xmlns:a16="http://schemas.microsoft.com/office/drawing/2014/main" id="{AABEE2E8-DC76-07A9-B55A-F37C65E2512A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6098098-7A15-4F64-98F7-617CA8C9515E}"/>
              </a:ext>
            </a:extLst>
          </p:cNvPr>
          <p:cNvSpPr txBox="1">
            <a:spLocks/>
          </p:cNvSpPr>
          <p:nvPr/>
        </p:nvSpPr>
        <p:spPr>
          <a:xfrm>
            <a:off x="-315936" y="420725"/>
            <a:ext cx="10463806" cy="838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accent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D881AB2-3554-42A1-BAA0-FBC3DDFEBA4A}"/>
              </a:ext>
            </a:extLst>
          </p:cNvPr>
          <p:cNvSpPr txBox="1">
            <a:spLocks/>
          </p:cNvSpPr>
          <p:nvPr/>
        </p:nvSpPr>
        <p:spPr>
          <a:xfrm>
            <a:off x="747089" y="1504114"/>
            <a:ext cx="2777519" cy="4057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g-BG" sz="6000" b="1" i="1" kern="100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€74 </a:t>
            </a:r>
            <a:r>
              <a:rPr lang="bg-BG" sz="2800" b="1" i="1" kern="100" dirty="0" err="1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млрд</a:t>
            </a:r>
            <a:r>
              <a:rPr lang="bg-BG" sz="2800" b="1" i="1" kern="100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g-BG" sz="1600" i="1" kern="100" dirty="0">
                <a:ea typeface="Open Sans" panose="020B0606030504020204" pitchFamily="34" charset="0"/>
                <a:cs typeface="Open Sans" panose="020B0606030504020204" pitchFamily="34" charset="0"/>
              </a:rPr>
              <a:t>е пазарът на храни и напитки със защитени географски означения в ЕС </a:t>
            </a:r>
            <a:r>
              <a:rPr lang="en-US" sz="1600" i="1" kern="100" dirty="0"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bg-BG" sz="1600" i="1" kern="100" dirty="0">
                <a:ea typeface="Open Sans" panose="020B0606030504020204" pitchFamily="34" charset="0"/>
                <a:cs typeface="Open Sans" panose="020B0606030504020204" pitchFamily="34" charset="0"/>
              </a:rPr>
              <a:t>ЗНП и ЗГУ</a:t>
            </a:r>
            <a:r>
              <a:rPr lang="en-US" sz="1600" i="1" kern="100" dirty="0"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endParaRPr lang="bg-BG" sz="1600" i="1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i="1" kern="100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37 % </a:t>
            </a:r>
            <a:r>
              <a:rPr lang="bg-BG" sz="1600" i="1" kern="100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ръст спрямо 2010г.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g-BG" sz="1600" i="1" kern="1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Продуктите със ЗО са средно два пъти по-скъпи на пазара, в сравнение с подобни продукти от същите региони. 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bg-BG" sz="1600" i="1" kern="100" dirty="0">
              <a:solidFill>
                <a:srgbClr val="02A98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bg-BG" sz="1600" i="1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9A7FF-D5EC-49FB-AD2E-CE7D726BE6D2}"/>
              </a:ext>
            </a:extLst>
          </p:cNvPr>
          <p:cNvSpPr txBox="1"/>
          <p:nvPr/>
        </p:nvSpPr>
        <p:spPr>
          <a:xfrm>
            <a:off x="796329" y="505723"/>
            <a:ext cx="4936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i="1" kern="100" dirty="0">
                <a:solidFill>
                  <a:srgbClr val="02A984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Знаете ли, че… </a:t>
            </a:r>
          </a:p>
          <a:p>
            <a:endParaRPr lang="en-US" sz="2800" b="1" dirty="0">
              <a:solidFill>
                <a:srgbClr val="95948B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06E1032-35E9-468B-98B5-C815AF2860FA}"/>
              </a:ext>
            </a:extLst>
          </p:cNvPr>
          <p:cNvSpPr txBox="1">
            <a:spLocks/>
          </p:cNvSpPr>
          <p:nvPr/>
        </p:nvSpPr>
        <p:spPr>
          <a:xfrm>
            <a:off x="2432718" y="4011108"/>
            <a:ext cx="2496301" cy="617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bg-BG" sz="1800" i="1" kern="100" dirty="0">
              <a:solidFill>
                <a:srgbClr val="02A98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FFAF45-5463-46D2-A593-CFCF54A77F8A}"/>
              </a:ext>
            </a:extLst>
          </p:cNvPr>
          <p:cNvSpPr txBox="1"/>
          <p:nvPr/>
        </p:nvSpPr>
        <p:spPr>
          <a:xfrm>
            <a:off x="3524608" y="4686496"/>
            <a:ext cx="510240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kern="100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Мнозинството от гражданите на ЕС споделят, че уважението към местните традиции и опит е важен фактор при покупката на хранителни продукти. Този процент е </a:t>
            </a:r>
            <a:r>
              <a:rPr lang="bg-BG" i="1" kern="100" dirty="0">
                <a:ea typeface="Open Sans" panose="020B0606030504020204" pitchFamily="34" charset="0"/>
                <a:cs typeface="Open Sans" panose="020B0606030504020204" pitchFamily="34" charset="0"/>
              </a:rPr>
              <a:t>между 56 % и 97 % </a:t>
            </a:r>
            <a:r>
              <a:rPr lang="bg-BG" i="1" kern="100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различните страни.</a:t>
            </a:r>
            <a:endParaRPr lang="en-US" i="1" kern="100" dirty="0">
              <a:solidFill>
                <a:srgbClr val="02A98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2A35B51-1417-4523-8737-1C817513C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869" y="1736644"/>
            <a:ext cx="4899724" cy="27560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D9EEFD-DD27-42FF-AC2C-149D3731C07E}"/>
              </a:ext>
            </a:extLst>
          </p:cNvPr>
          <p:cNvSpPr txBox="1"/>
          <p:nvPr/>
        </p:nvSpPr>
        <p:spPr>
          <a:xfrm>
            <a:off x="3204797" y="1221303"/>
            <a:ext cx="95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24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4AB698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4AB69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71282D-D267-47DB-BB59-7C371D74B5D8}"/>
              </a:ext>
            </a:extLst>
          </p:cNvPr>
          <p:cNvSpPr txBox="1"/>
          <p:nvPr/>
        </p:nvSpPr>
        <p:spPr>
          <a:xfrm>
            <a:off x="8192995" y="1250206"/>
            <a:ext cx="95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24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4AB698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4AB698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1C84624-8C63-40E6-A19D-02D9714C5D84}"/>
              </a:ext>
            </a:extLst>
          </p:cNvPr>
          <p:cNvSpPr txBox="1">
            <a:spLocks/>
          </p:cNvSpPr>
          <p:nvPr/>
        </p:nvSpPr>
        <p:spPr>
          <a:xfrm>
            <a:off x="9032137" y="1383275"/>
            <a:ext cx="2781551" cy="2045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bg-BG" sz="6000" b="1" i="1" kern="100" dirty="0">
              <a:solidFill>
                <a:srgbClr val="02A98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g-BG" sz="6000" b="1" i="1" kern="100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€ ??? </a:t>
            </a:r>
            <a:r>
              <a:rPr lang="bg-BG" sz="2800" b="1" i="1" kern="100" dirty="0" err="1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млрд</a:t>
            </a:r>
            <a:r>
              <a:rPr lang="bg-BG" sz="2800" b="1" i="1" kern="100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bg-BG" sz="1600" i="1" kern="100" dirty="0">
              <a:solidFill>
                <a:srgbClr val="02A98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bg-BG" sz="1600" i="1" kern="1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5260E7-1277-4C62-AC69-5D3C44267A7D}"/>
              </a:ext>
            </a:extLst>
          </p:cNvPr>
          <p:cNvSpPr txBox="1"/>
          <p:nvPr/>
        </p:nvSpPr>
        <p:spPr>
          <a:xfrm>
            <a:off x="4019226" y="1267163"/>
            <a:ext cx="317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3 153 </a:t>
            </a:r>
            <a:r>
              <a:rPr lang="en-US" sz="1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Gis</a:t>
            </a:r>
            <a:r>
              <a:rPr lang="en-US" sz="1600" b="1" i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algn="l"/>
            <a:endParaRPr lang="en-U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F737A0-CDA6-4694-B042-CDBB1FA3994D}"/>
              </a:ext>
            </a:extLst>
          </p:cNvPr>
          <p:cNvSpPr txBox="1"/>
          <p:nvPr/>
        </p:nvSpPr>
        <p:spPr>
          <a:xfrm>
            <a:off x="7326726" y="1313635"/>
            <a:ext cx="914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3 </a:t>
            </a:r>
            <a:r>
              <a:rPr lang="bg-BG" sz="1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551</a:t>
            </a:r>
            <a:r>
              <a:rPr lang="en-US" sz="1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Gis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9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63" y="1929600"/>
            <a:ext cx="8149273" cy="838866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600" b="1" kern="100" dirty="0">
                <a:solidFill>
                  <a:srgbClr val="02A984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#SMEOrigin</a:t>
            </a:r>
            <a:endParaRPr lang="bg-BG" sz="6600" kern="100" dirty="0">
              <a:solidFill>
                <a:srgbClr val="02A984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22EE654-43C3-5F9B-9649-5DA8FF4FE6C3}"/>
              </a:ext>
            </a:extLst>
          </p:cNvPr>
          <p:cNvSpPr/>
          <p:nvPr/>
        </p:nvSpPr>
        <p:spPr>
          <a:xfrm>
            <a:off x="9013370" y="1528773"/>
            <a:ext cx="140256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Regions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 the EU</a:t>
            </a:r>
          </a:p>
          <a:p>
            <a:pPr algn="ctr"/>
            <a:endParaRPr lang="en-U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B536C420-CB7F-416F-22C4-6F48AF16D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511" y="840158"/>
            <a:ext cx="1112212" cy="789312"/>
          </a:xfrm>
          <a:prstGeom prst="rect">
            <a:avLst/>
          </a:prstGeom>
        </p:spPr>
      </p:pic>
      <p:sp>
        <p:nvSpPr>
          <p:cNvPr id="9" name="TextBox 56">
            <a:extLst>
              <a:ext uri="{FF2B5EF4-FFF2-40B4-BE49-F238E27FC236}">
                <a16:creationId xmlns:a16="http://schemas.microsoft.com/office/drawing/2014/main" id="{AABEE2E8-DC76-07A9-B55A-F37C65E2512A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6098098-7A15-4F64-98F7-617CA8C9515E}"/>
              </a:ext>
            </a:extLst>
          </p:cNvPr>
          <p:cNvSpPr txBox="1">
            <a:spLocks/>
          </p:cNvSpPr>
          <p:nvPr/>
        </p:nvSpPr>
        <p:spPr>
          <a:xfrm>
            <a:off x="-315936" y="420725"/>
            <a:ext cx="10463806" cy="838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accent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D881AB2-3554-42A1-BAA0-FBC3DDFEBA4A}"/>
              </a:ext>
            </a:extLst>
          </p:cNvPr>
          <p:cNvSpPr txBox="1">
            <a:spLocks/>
          </p:cNvSpPr>
          <p:nvPr/>
        </p:nvSpPr>
        <p:spPr>
          <a:xfrm>
            <a:off x="1907509" y="3231492"/>
            <a:ext cx="8149273" cy="2192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i="1" dirty="0">
                <a:solidFill>
                  <a:srgbClr val="02A98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Проект за подобряване </a:t>
            </a:r>
            <a:r>
              <a:rPr lang="bg-BG" i="1" dirty="0">
                <a:solidFill>
                  <a:srgbClr val="02A98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на политиките за регионално развитие и програмите за финансиране, с цел повишаване на конкурентоспособността на МСП, специализирани в производство на продукти с географски означения</a:t>
            </a:r>
            <a:endParaRPr lang="en-US" i="1" dirty="0">
              <a:solidFill>
                <a:srgbClr val="02A984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Grafik 1">
            <a:extLst>
              <a:ext uri="{FF2B5EF4-FFF2-40B4-BE49-F238E27FC236}">
                <a16:creationId xmlns:a16="http://schemas.microsoft.com/office/drawing/2014/main" id="{4B903F9A-0084-460F-92EA-8BD7629B3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23" y="677327"/>
            <a:ext cx="3244042" cy="11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4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2716240" y="1040700"/>
            <a:ext cx="9032938" cy="110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3200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Защитено наименование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3200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 произход </a:t>
            </a:r>
            <a:r>
              <a:rPr lang="en-US" sz="3200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bg-BG" sz="3200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ЗНП</a:t>
            </a:r>
            <a:r>
              <a:rPr lang="en-US" sz="3200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bg-BG" sz="32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24EFAC-FCD7-0C44-CB52-F00617373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004" y="5456501"/>
            <a:ext cx="663084" cy="78243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F5F547F-DECF-4787-B58E-0E1CBC9D77CB}"/>
              </a:ext>
            </a:extLst>
          </p:cNvPr>
          <p:cNvSpPr txBox="1">
            <a:spLocks/>
          </p:cNvSpPr>
          <p:nvPr/>
        </p:nvSpPr>
        <p:spPr>
          <a:xfrm>
            <a:off x="3779442" y="2689313"/>
            <a:ext cx="7969736" cy="3127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а) продукт,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произхождащ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от специфично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място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, регион или, в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изключителни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случаи,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държава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;</a:t>
            </a:r>
          </a:p>
          <a:p>
            <a:pPr algn="l"/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б)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чието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качество или характеристики се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дължат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основно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или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изключително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на специфична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географска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среда с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присъщите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ѝ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природни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и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човешки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фактори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; и</a:t>
            </a:r>
          </a:p>
          <a:p>
            <a:pPr algn="l"/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в)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чиито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етапи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на производство се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извършват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в определения </a:t>
            </a:r>
            <a:r>
              <a:rPr lang="ru-RU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географски</a:t>
            </a:r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район.</a:t>
            </a:r>
          </a:p>
          <a:p>
            <a:pPr algn="l"/>
            <a:r>
              <a:rPr lang="ru-RU" b="0" i="1" dirty="0">
                <a:solidFill>
                  <a:srgbClr val="5E5E5E"/>
                </a:solidFill>
                <a:effectLst/>
                <a:latin typeface="Open Sans" pitchFamily="2" charset="0"/>
              </a:rPr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D8C975-CA06-4CCE-8B1E-51CF5FFF6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251"/>
            <a:ext cx="4137307" cy="413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9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2620619" y="896388"/>
            <a:ext cx="9032938" cy="110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bg-BG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Защитено географско указание </a:t>
            </a:r>
            <a:r>
              <a:rPr lang="en-US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bg-BG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ЗГУ</a:t>
            </a:r>
            <a:r>
              <a:rPr lang="en-US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bg-BG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24EFAC-FCD7-0C44-CB52-F00617373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004" y="5456501"/>
            <a:ext cx="663084" cy="78243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F5F547F-DECF-4787-B58E-0E1CBC9D77CB}"/>
              </a:ext>
            </a:extLst>
          </p:cNvPr>
          <p:cNvSpPr txBox="1">
            <a:spLocks/>
          </p:cNvSpPr>
          <p:nvPr/>
        </p:nvSpPr>
        <p:spPr>
          <a:xfrm>
            <a:off x="3581033" y="1721136"/>
            <a:ext cx="7434899" cy="211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а) продукт с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произход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от специфично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място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, регион или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държава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;</a:t>
            </a:r>
          </a:p>
          <a:p>
            <a:pPr algn="l"/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б)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чието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качество, репутация или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други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характеристики се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отдават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предимно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на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неговия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географски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произход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; и</a:t>
            </a:r>
          </a:p>
          <a:p>
            <a:pPr algn="l"/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в) на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който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поне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един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етап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от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производствения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процес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се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осъществява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в определения </a:t>
            </a:r>
            <a:r>
              <a:rPr lang="ru-RU" sz="20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географски</a:t>
            </a:r>
            <a:r>
              <a:rPr lang="ru-RU" sz="20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район.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13A25-CDFA-46EE-AD92-FBB896075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92717"/>
            <a:ext cx="3817487" cy="3817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C2C25D-7228-4226-9301-9AF273E0F461}"/>
              </a:ext>
            </a:extLst>
          </p:cNvPr>
          <p:cNvSpPr txBox="1"/>
          <p:nvPr/>
        </p:nvSpPr>
        <p:spPr>
          <a:xfrm>
            <a:off x="1435484" y="4105480"/>
            <a:ext cx="9100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Основната</a:t>
            </a:r>
            <a:r>
              <a:rPr lang="ru-RU" sz="2000" b="0" i="1" dirty="0">
                <a:solidFill>
                  <a:srgbClr val="02A984"/>
                </a:solidFill>
                <a:effectLst/>
                <a:latin typeface="Open Sans" pitchFamily="2" charset="0"/>
              </a:rPr>
              <a:t> </a:t>
            </a:r>
            <a:r>
              <a:rPr lang="ru-RU" sz="2000" b="0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разлика</a:t>
            </a:r>
            <a:r>
              <a:rPr lang="ru-RU" sz="2000" b="0" i="1" dirty="0">
                <a:solidFill>
                  <a:srgbClr val="02A984"/>
                </a:solidFill>
                <a:effectLst/>
                <a:latin typeface="Open Sans" pitchFamily="2" charset="0"/>
              </a:rPr>
              <a:t> между ЗНП и ЗГУ е, че </a:t>
            </a:r>
            <a:r>
              <a:rPr lang="ru-RU" sz="2000" b="0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докато</a:t>
            </a:r>
            <a:r>
              <a:rPr lang="ru-RU" sz="2000" b="0" i="1" dirty="0">
                <a:solidFill>
                  <a:srgbClr val="02A984"/>
                </a:solidFill>
                <a:effectLst/>
                <a:latin typeface="Open Sans" pitchFamily="2" charset="0"/>
              </a:rPr>
              <a:t> при ЗНП </a:t>
            </a:r>
            <a:r>
              <a:rPr lang="ru-RU" sz="2000" b="0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всички</a:t>
            </a:r>
            <a:r>
              <a:rPr lang="ru-RU" sz="2000" b="0" i="1" dirty="0">
                <a:solidFill>
                  <a:srgbClr val="02A984"/>
                </a:solidFill>
                <a:effectLst/>
                <a:latin typeface="Open Sans" pitchFamily="2" charset="0"/>
              </a:rPr>
              <a:t> </a:t>
            </a:r>
            <a:r>
              <a:rPr lang="ru-RU" sz="2000" b="0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етапи</a:t>
            </a:r>
            <a:r>
              <a:rPr lang="ru-RU" sz="2000" b="0" i="1" dirty="0">
                <a:solidFill>
                  <a:srgbClr val="02A984"/>
                </a:solidFill>
                <a:effectLst/>
                <a:latin typeface="Open Sans" pitchFamily="2" charset="0"/>
              </a:rPr>
              <a:t> на производство от добив на </a:t>
            </a:r>
            <a:r>
              <a:rPr lang="ru-RU" sz="2000" b="0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суровини</a:t>
            </a:r>
            <a:r>
              <a:rPr lang="ru-RU" sz="2000" b="0" i="1" dirty="0">
                <a:solidFill>
                  <a:srgbClr val="02A984"/>
                </a:solidFill>
                <a:effectLst/>
                <a:latin typeface="Open Sans" pitchFamily="2" charset="0"/>
              </a:rPr>
              <a:t> до </a:t>
            </a:r>
            <a:r>
              <a:rPr lang="ru-RU" sz="2000" b="0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получаване</a:t>
            </a:r>
            <a:r>
              <a:rPr lang="ru-RU" sz="2000" b="0" i="1" dirty="0">
                <a:solidFill>
                  <a:srgbClr val="02A984"/>
                </a:solidFill>
                <a:effectLst/>
                <a:latin typeface="Open Sans" pitchFamily="2" charset="0"/>
              </a:rPr>
              <a:t> на </a:t>
            </a:r>
            <a:r>
              <a:rPr lang="ru-RU" sz="2000" b="0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крайния</a:t>
            </a:r>
            <a:r>
              <a:rPr lang="ru-RU" sz="2000" b="0" i="1" dirty="0">
                <a:solidFill>
                  <a:srgbClr val="02A984"/>
                </a:solidFill>
                <a:effectLst/>
                <a:latin typeface="Open Sans" pitchFamily="2" charset="0"/>
              </a:rPr>
              <a:t> продукт се </a:t>
            </a:r>
            <a:r>
              <a:rPr lang="ru-RU" sz="2000" b="0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осъществяват</a:t>
            </a:r>
            <a:r>
              <a:rPr lang="ru-RU" sz="2000" b="0" i="1" dirty="0">
                <a:solidFill>
                  <a:srgbClr val="02A984"/>
                </a:solidFill>
                <a:effectLst/>
                <a:latin typeface="Open Sans" pitchFamily="2" charset="0"/>
              </a:rPr>
              <a:t> в определения </a:t>
            </a:r>
            <a:r>
              <a:rPr lang="ru-RU" sz="2000" b="0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географски</a:t>
            </a:r>
            <a:r>
              <a:rPr lang="ru-RU" sz="2000" b="0" i="1" dirty="0">
                <a:solidFill>
                  <a:srgbClr val="02A984"/>
                </a:solidFill>
                <a:effectLst/>
                <a:latin typeface="Open Sans" pitchFamily="2" charset="0"/>
              </a:rPr>
              <a:t> район, при ЗГУ </a:t>
            </a:r>
            <a:r>
              <a:rPr lang="ru-RU" sz="2000" b="0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поне</a:t>
            </a:r>
            <a:r>
              <a:rPr lang="ru-RU" sz="2000" b="0" i="1" dirty="0">
                <a:solidFill>
                  <a:srgbClr val="02A984"/>
                </a:solidFill>
                <a:effectLst/>
                <a:latin typeface="Open Sans" pitchFamily="2" charset="0"/>
              </a:rPr>
              <a:t> един от </a:t>
            </a:r>
            <a:r>
              <a:rPr lang="ru-RU" sz="2000" b="0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етапите</a:t>
            </a:r>
            <a:r>
              <a:rPr lang="ru-RU" sz="2000" b="0" i="1" dirty="0">
                <a:solidFill>
                  <a:srgbClr val="02A984"/>
                </a:solidFill>
                <a:effectLst/>
                <a:latin typeface="Open Sans" pitchFamily="2" charset="0"/>
              </a:rPr>
              <a:t> на производство или подготовка на продукта </a:t>
            </a:r>
            <a:r>
              <a:rPr lang="ru-RU" sz="2000" b="0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следва</a:t>
            </a:r>
            <a:r>
              <a:rPr lang="ru-RU" sz="2000" b="0" i="1" dirty="0">
                <a:solidFill>
                  <a:srgbClr val="02A984"/>
                </a:solidFill>
                <a:effectLst/>
                <a:latin typeface="Open Sans" pitchFamily="2" charset="0"/>
              </a:rPr>
              <a:t> да се </a:t>
            </a:r>
            <a:r>
              <a:rPr lang="ru-RU" sz="2000" b="0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извършва</a:t>
            </a:r>
            <a:r>
              <a:rPr lang="ru-RU" sz="2000" b="0" i="1" dirty="0">
                <a:solidFill>
                  <a:srgbClr val="02A984"/>
                </a:solidFill>
                <a:effectLst/>
                <a:latin typeface="Open Sans" pitchFamily="2" charset="0"/>
              </a:rPr>
              <a:t> в определения </a:t>
            </a:r>
            <a:r>
              <a:rPr lang="ru-RU" sz="2000" b="0" i="1" dirty="0" err="1">
                <a:solidFill>
                  <a:srgbClr val="02A984"/>
                </a:solidFill>
                <a:effectLst/>
                <a:latin typeface="Open Sans" pitchFamily="2" charset="0"/>
              </a:rPr>
              <a:t>географски</a:t>
            </a:r>
            <a:r>
              <a:rPr lang="ru-RU" sz="2000" b="0" i="1" dirty="0">
                <a:solidFill>
                  <a:srgbClr val="02A984"/>
                </a:solidFill>
                <a:effectLst/>
                <a:latin typeface="Open Sans" pitchFamily="2" charset="0"/>
              </a:rPr>
              <a:t> район.</a:t>
            </a:r>
          </a:p>
          <a:p>
            <a:pPr algn="l"/>
            <a:endParaRPr lang="en-U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4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2620619" y="896388"/>
            <a:ext cx="9032938" cy="110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bg-BG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Храни с традиционно специфичен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bg-BG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характер - ХТСХ</a:t>
            </a:r>
            <a:endParaRPr lang="bg-BG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24EFAC-FCD7-0C44-CB52-F00617373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004" y="5456501"/>
            <a:ext cx="663084" cy="78243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F5F547F-DECF-4787-B58E-0E1CBC9D77CB}"/>
              </a:ext>
            </a:extLst>
          </p:cNvPr>
          <p:cNvSpPr txBox="1">
            <a:spLocks/>
          </p:cNvSpPr>
          <p:nvPr/>
        </p:nvSpPr>
        <p:spPr>
          <a:xfrm>
            <a:off x="3581033" y="2318670"/>
            <a:ext cx="7434899" cy="3409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а) продукт,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който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е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резултат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от начин на производство,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преработка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или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състав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,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които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съответстват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на традиционна практика за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този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продукт или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тази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храна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, или</a:t>
            </a:r>
          </a:p>
          <a:p>
            <a:pPr algn="just"/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б) е произведен  от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суровини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или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съставки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,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които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традиционно се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използват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за него.</a:t>
            </a:r>
          </a:p>
          <a:p>
            <a:pPr algn="just"/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При храните с традиционно специфичен характер </a:t>
            </a:r>
            <a:r>
              <a:rPr lang="ru-RU" sz="1600" b="1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няма</a:t>
            </a:r>
            <a:r>
              <a:rPr lang="ru-RU" sz="1600" b="1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1600" b="1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връзка</a:t>
            </a:r>
            <a:r>
              <a:rPr lang="ru-RU" sz="1600" b="1" i="1" dirty="0">
                <a:solidFill>
                  <a:srgbClr val="5E5E5E"/>
                </a:solidFill>
                <a:effectLst/>
                <a:latin typeface="Open Sans" pitchFamily="2" charset="0"/>
              </a:rPr>
              <a:t> с </a:t>
            </a:r>
            <a:r>
              <a:rPr lang="ru-RU" sz="1600" b="1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географската</a:t>
            </a:r>
            <a:r>
              <a:rPr lang="ru-RU" sz="1600" b="1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1600" b="1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област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. „Традиционен“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означава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1600" b="1" i="1" dirty="0">
                <a:solidFill>
                  <a:srgbClr val="5E5E5E"/>
                </a:solidFill>
                <a:effectLst/>
                <a:latin typeface="Open Sans" pitchFamily="2" charset="0"/>
              </a:rPr>
              <a:t>доказана </a:t>
            </a:r>
            <a:r>
              <a:rPr lang="ru-RU" sz="1600" b="1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употреба</a:t>
            </a:r>
            <a:r>
              <a:rPr lang="ru-RU" sz="1600" b="1" i="1" dirty="0">
                <a:solidFill>
                  <a:srgbClr val="5E5E5E"/>
                </a:solidFill>
                <a:effectLst/>
                <a:latin typeface="Open Sans" pitchFamily="2" charset="0"/>
              </a:rPr>
              <a:t> на </a:t>
            </a:r>
            <a:r>
              <a:rPr lang="ru-RU" sz="1600" b="1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вътрешния</a:t>
            </a:r>
            <a:r>
              <a:rPr lang="ru-RU" sz="1600" b="1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1600" b="1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пазар</a:t>
            </a:r>
            <a:r>
              <a:rPr lang="ru-RU" sz="1600" b="1" i="1" dirty="0">
                <a:solidFill>
                  <a:srgbClr val="5E5E5E"/>
                </a:solidFill>
                <a:effectLst/>
                <a:latin typeface="Open Sans" pitchFamily="2" charset="0"/>
              </a:rPr>
              <a:t> за период, </a:t>
            </a:r>
            <a:r>
              <a:rPr lang="ru-RU" sz="1600" b="1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който</a:t>
            </a:r>
            <a:r>
              <a:rPr lang="ru-RU" sz="1600" b="1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1600" b="1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позволява</a:t>
            </a:r>
            <a:r>
              <a:rPr lang="ru-RU" sz="1600" b="1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1600" b="1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предаване</a:t>
            </a:r>
            <a:r>
              <a:rPr lang="ru-RU" sz="1600" b="1" i="1" dirty="0">
                <a:solidFill>
                  <a:srgbClr val="5E5E5E"/>
                </a:solidFill>
                <a:effectLst/>
                <a:latin typeface="Open Sans" pitchFamily="2" charset="0"/>
              </a:rPr>
              <a:t> от поколение на поколение. </a:t>
            </a:r>
            <a:r>
              <a:rPr lang="ru-RU" sz="1600" b="1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Този</a:t>
            </a:r>
            <a:r>
              <a:rPr lang="ru-RU" sz="1600" b="1" i="1" dirty="0">
                <a:solidFill>
                  <a:srgbClr val="5E5E5E"/>
                </a:solidFill>
                <a:effectLst/>
                <a:latin typeface="Open Sans" pitchFamily="2" charset="0"/>
              </a:rPr>
              <a:t> период е най-</a:t>
            </a:r>
            <a:r>
              <a:rPr lang="ru-RU" sz="1600" b="1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малко</a:t>
            </a:r>
            <a:r>
              <a:rPr lang="ru-RU" sz="1600" b="1" i="1" dirty="0">
                <a:solidFill>
                  <a:srgbClr val="5E5E5E"/>
                </a:solidFill>
                <a:effectLst/>
                <a:latin typeface="Open Sans" pitchFamily="2" charset="0"/>
              </a:rPr>
              <a:t> 30 </a:t>
            </a:r>
            <a:r>
              <a:rPr lang="ru-RU" sz="1600" b="1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години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. „Специфичен характер“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означава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характерните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специфики на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производството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,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които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отличават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ясно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този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продукт от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други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подобни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продукти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от </a:t>
            </a:r>
            <a:r>
              <a:rPr lang="ru-RU" sz="1600" b="0" i="1" dirty="0" err="1">
                <a:solidFill>
                  <a:srgbClr val="5E5E5E"/>
                </a:solidFill>
                <a:effectLst/>
                <a:latin typeface="Open Sans" pitchFamily="2" charset="0"/>
              </a:rPr>
              <a:t>същата</a:t>
            </a:r>
            <a:r>
              <a:rPr lang="ru-RU" sz="1600" b="0" i="1" dirty="0">
                <a:solidFill>
                  <a:srgbClr val="5E5E5E"/>
                </a:solidFill>
                <a:effectLst/>
                <a:latin typeface="Open Sans" pitchFamily="2" charset="0"/>
              </a:rPr>
              <a:t> категория.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09E32-F89A-434B-8B75-1DB8D90CE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9974"/>
            <a:ext cx="3284328" cy="328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5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24EFAC-FCD7-0C44-CB52-F00617373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004" y="5456501"/>
            <a:ext cx="663084" cy="78243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F5F547F-DECF-4787-B58E-0E1CBC9D77CB}"/>
              </a:ext>
            </a:extLst>
          </p:cNvPr>
          <p:cNvSpPr txBox="1">
            <a:spLocks/>
          </p:cNvSpPr>
          <p:nvPr/>
        </p:nvSpPr>
        <p:spPr>
          <a:xfrm>
            <a:off x="3581033" y="1721136"/>
            <a:ext cx="7434899" cy="211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b="0" i="1" dirty="0">
              <a:solidFill>
                <a:srgbClr val="5E5E5E"/>
              </a:solidFill>
              <a:effectLst/>
              <a:latin typeface="Open Sans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13A25-CDFA-46EE-AD92-FBB896075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92717"/>
            <a:ext cx="2585751" cy="2585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C2C25D-7228-4226-9301-9AF273E0F461}"/>
              </a:ext>
            </a:extLst>
          </p:cNvPr>
          <p:cNvSpPr txBox="1"/>
          <p:nvPr/>
        </p:nvSpPr>
        <p:spPr>
          <a:xfrm>
            <a:off x="1711529" y="2830858"/>
            <a:ext cx="91008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 err="1">
                <a:solidFill>
                  <a:srgbClr val="5E5E5E"/>
                </a:solidFill>
                <a:effectLst/>
                <a:latin typeface="Open Sans" pitchFamily="2" charset="0"/>
              </a:rPr>
              <a:t>Регистрацията</a:t>
            </a:r>
            <a:r>
              <a:rPr lang="ru-RU" sz="2000" b="0" i="0" dirty="0">
                <a:solidFill>
                  <a:srgbClr val="5E5E5E"/>
                </a:solidFill>
                <a:effectLst/>
                <a:latin typeface="Open Sans" pitchFamily="2" charset="0"/>
              </a:rPr>
              <a:t> на </a:t>
            </a:r>
            <a:r>
              <a:rPr lang="ru-RU" sz="2000" b="1" i="0" dirty="0">
                <a:solidFill>
                  <a:srgbClr val="5E5E5E"/>
                </a:solidFill>
                <a:effectLst/>
                <a:latin typeface="Open Sans" pitchFamily="2" charset="0"/>
              </a:rPr>
              <a:t>ЗНП и ЗГУ </a:t>
            </a:r>
            <a:r>
              <a:rPr lang="ru-RU" sz="2000" b="0" i="0" dirty="0" err="1">
                <a:solidFill>
                  <a:srgbClr val="5E5E5E"/>
                </a:solidFill>
                <a:effectLst/>
                <a:latin typeface="Open Sans" pitchFamily="2" charset="0"/>
              </a:rPr>
              <a:t>дава</a:t>
            </a:r>
            <a:r>
              <a:rPr lang="ru-RU" sz="2000" b="0" i="0" dirty="0">
                <a:solidFill>
                  <a:srgbClr val="5E5E5E"/>
                </a:solidFill>
                <a:effectLst/>
                <a:latin typeface="Open Sans" pitchFamily="2" charset="0"/>
              </a:rPr>
              <a:t> на </a:t>
            </a:r>
            <a:r>
              <a:rPr lang="ru-RU" sz="2000" b="0" i="0" dirty="0" err="1">
                <a:solidFill>
                  <a:srgbClr val="5E5E5E"/>
                </a:solidFill>
                <a:effectLst/>
                <a:latin typeface="Open Sans" pitchFamily="2" charset="0"/>
              </a:rPr>
              <a:t>производителите</a:t>
            </a:r>
            <a:r>
              <a:rPr lang="ru-RU" sz="2000" b="0" i="0" dirty="0">
                <a:solidFill>
                  <a:srgbClr val="5E5E5E"/>
                </a:solidFill>
                <a:effectLst/>
                <a:latin typeface="Open Sans" pitchFamily="2" charset="0"/>
              </a:rPr>
              <a:t> </a:t>
            </a:r>
            <a:r>
              <a:rPr lang="ru-RU" sz="2000" b="1" i="0" dirty="0" err="1">
                <a:solidFill>
                  <a:srgbClr val="02A984"/>
                </a:solidFill>
                <a:effectLst/>
                <a:latin typeface="Open Sans" pitchFamily="2" charset="0"/>
              </a:rPr>
              <a:t>изключително</a:t>
            </a:r>
            <a:r>
              <a:rPr lang="ru-RU" sz="2000" b="1" i="0" dirty="0">
                <a:solidFill>
                  <a:srgbClr val="02A984"/>
                </a:solidFill>
                <a:effectLst/>
                <a:latin typeface="Open Sans" pitchFamily="2" charset="0"/>
              </a:rPr>
              <a:t> право да </a:t>
            </a:r>
            <a:r>
              <a:rPr lang="ru-RU" sz="2000" b="1" i="0" dirty="0" err="1">
                <a:solidFill>
                  <a:srgbClr val="02A984"/>
                </a:solidFill>
                <a:effectLst/>
                <a:latin typeface="Open Sans" pitchFamily="2" charset="0"/>
              </a:rPr>
              <a:t>използват</a:t>
            </a:r>
            <a:r>
              <a:rPr lang="ru-RU" sz="2000" b="1" i="0" dirty="0">
                <a:solidFill>
                  <a:srgbClr val="02A984"/>
                </a:solidFill>
                <a:effectLst/>
                <a:latin typeface="Open Sans" pitchFamily="2" charset="0"/>
              </a:rPr>
              <a:t> </a:t>
            </a:r>
            <a:r>
              <a:rPr lang="ru-RU" sz="2000" b="1" i="0" dirty="0" err="1">
                <a:solidFill>
                  <a:srgbClr val="02A984"/>
                </a:solidFill>
                <a:effectLst/>
                <a:latin typeface="Open Sans" pitchFamily="2" charset="0"/>
              </a:rPr>
              <a:t>регистрираното</a:t>
            </a:r>
            <a:r>
              <a:rPr lang="ru-RU" sz="2000" b="1" i="0" dirty="0">
                <a:solidFill>
                  <a:srgbClr val="02A984"/>
                </a:solidFill>
                <a:effectLst/>
                <a:latin typeface="Open Sans" pitchFamily="2" charset="0"/>
              </a:rPr>
              <a:t> </a:t>
            </a:r>
            <a:r>
              <a:rPr lang="ru-RU" sz="2000" b="1" i="0" dirty="0" err="1">
                <a:solidFill>
                  <a:srgbClr val="02A984"/>
                </a:solidFill>
                <a:effectLst/>
                <a:latin typeface="Open Sans" pitchFamily="2" charset="0"/>
              </a:rPr>
              <a:t>име</a:t>
            </a:r>
            <a:r>
              <a:rPr lang="ru-RU" sz="2000" b="1" i="0" dirty="0">
                <a:solidFill>
                  <a:srgbClr val="02A984"/>
                </a:solidFill>
                <a:effectLst/>
                <a:latin typeface="Open Sans" pitchFamily="2" charset="0"/>
              </a:rPr>
              <a:t> на своя продукт, </a:t>
            </a:r>
            <a:r>
              <a:rPr lang="ru-RU" sz="2000" b="1" i="0" dirty="0" err="1">
                <a:solidFill>
                  <a:srgbClr val="02A984"/>
                </a:solidFill>
                <a:effectLst/>
                <a:latin typeface="Open Sans" pitchFamily="2" charset="0"/>
              </a:rPr>
              <a:t>както</a:t>
            </a:r>
            <a:r>
              <a:rPr lang="ru-RU" sz="2000" b="1" i="0" dirty="0">
                <a:solidFill>
                  <a:srgbClr val="02A984"/>
                </a:solidFill>
                <a:effectLst/>
                <a:latin typeface="Open Sans" pitchFamily="2" charset="0"/>
              </a:rPr>
              <a:t> и </a:t>
            </a:r>
            <a:r>
              <a:rPr lang="ru-RU" sz="2000" b="1" i="0" dirty="0" err="1">
                <a:solidFill>
                  <a:srgbClr val="02A984"/>
                </a:solidFill>
                <a:effectLst/>
                <a:latin typeface="Open Sans" pitchFamily="2" charset="0"/>
              </a:rPr>
              <a:t>специален</a:t>
            </a:r>
            <a:r>
              <a:rPr lang="ru-RU" sz="2000" b="1" i="0" dirty="0">
                <a:solidFill>
                  <a:srgbClr val="02A984"/>
                </a:solidFill>
                <a:effectLst/>
                <a:latin typeface="Open Sans" pitchFamily="2" charset="0"/>
              </a:rPr>
              <a:t> знак </a:t>
            </a:r>
            <a:r>
              <a:rPr lang="ru-RU" sz="2000" b="1" i="0" dirty="0" err="1">
                <a:solidFill>
                  <a:srgbClr val="02A984"/>
                </a:solidFill>
                <a:effectLst/>
                <a:latin typeface="Open Sans" pitchFamily="2" charset="0"/>
              </a:rPr>
              <a:t>върху</a:t>
            </a:r>
            <a:r>
              <a:rPr lang="ru-RU" sz="2000" b="1" i="0" dirty="0">
                <a:solidFill>
                  <a:srgbClr val="02A984"/>
                </a:solidFill>
                <a:effectLst/>
                <a:latin typeface="Open Sans" pitchFamily="2" charset="0"/>
              </a:rPr>
              <a:t> </a:t>
            </a:r>
            <a:r>
              <a:rPr lang="ru-RU" sz="2000" b="1" i="0" dirty="0" err="1">
                <a:solidFill>
                  <a:srgbClr val="02A984"/>
                </a:solidFill>
                <a:effectLst/>
                <a:latin typeface="Open Sans" pitchFamily="2" charset="0"/>
              </a:rPr>
              <a:t>опаковките</a:t>
            </a:r>
            <a:r>
              <a:rPr lang="ru-RU" sz="2000" b="1" i="0" dirty="0">
                <a:solidFill>
                  <a:srgbClr val="02A984"/>
                </a:solidFill>
                <a:effectLst/>
                <a:latin typeface="Open Sans" pitchFamily="2" charset="0"/>
              </a:rPr>
              <a:t> на продукта</a:t>
            </a:r>
            <a:r>
              <a:rPr lang="ru-RU" sz="2000" b="0" i="0" dirty="0">
                <a:solidFill>
                  <a:srgbClr val="5E5E5E"/>
                </a:solidFill>
                <a:effectLst/>
                <a:latin typeface="Open Sans" pitchFamily="2" charset="0"/>
              </a:rPr>
              <a:t>, </a:t>
            </a:r>
            <a:r>
              <a:rPr lang="ru-RU" sz="2000" b="0" i="0" dirty="0" err="1">
                <a:solidFill>
                  <a:srgbClr val="5E5E5E"/>
                </a:solidFill>
                <a:effectLst/>
                <a:latin typeface="Open Sans" pitchFamily="2" charset="0"/>
              </a:rPr>
              <a:t>предлаган</a:t>
            </a:r>
            <a:r>
              <a:rPr lang="ru-RU" sz="2000" b="0" i="0" dirty="0">
                <a:solidFill>
                  <a:srgbClr val="5E5E5E"/>
                </a:solidFill>
                <a:effectLst/>
                <a:latin typeface="Open Sans" pitchFamily="2" charset="0"/>
              </a:rPr>
              <a:t> на </a:t>
            </a:r>
            <a:r>
              <a:rPr lang="ru-RU" sz="2000" b="0" i="0" dirty="0" err="1">
                <a:solidFill>
                  <a:srgbClr val="5E5E5E"/>
                </a:solidFill>
                <a:effectLst/>
                <a:latin typeface="Open Sans" pitchFamily="2" charset="0"/>
              </a:rPr>
              <a:t>пазара</a:t>
            </a:r>
            <a:r>
              <a:rPr lang="ru-RU" sz="2000" b="0" i="0" dirty="0">
                <a:solidFill>
                  <a:srgbClr val="5E5E5E"/>
                </a:solidFill>
                <a:effectLst/>
                <a:latin typeface="Open Sans" pitchFamily="2" charset="0"/>
              </a:rPr>
              <a:t>.</a:t>
            </a:r>
            <a:br>
              <a:rPr lang="ru-RU" sz="2000" dirty="0"/>
            </a:br>
            <a:endParaRPr lang="ru-RU" sz="2000" dirty="0"/>
          </a:p>
          <a:p>
            <a:r>
              <a:rPr lang="ru-RU" sz="2000" b="0" i="0" dirty="0">
                <a:solidFill>
                  <a:srgbClr val="5E5E5E"/>
                </a:solidFill>
                <a:effectLst/>
                <a:latin typeface="Open Sans" pitchFamily="2" charset="0"/>
              </a:rPr>
              <a:t>За </a:t>
            </a:r>
            <a:r>
              <a:rPr lang="ru-RU" sz="2000" b="0" i="0" dirty="0" err="1">
                <a:solidFill>
                  <a:srgbClr val="5E5E5E"/>
                </a:solidFill>
                <a:effectLst/>
                <a:latin typeface="Open Sans" pitchFamily="2" charset="0"/>
              </a:rPr>
              <a:t>защитени</a:t>
            </a:r>
            <a:r>
              <a:rPr lang="ru-RU" sz="2000" b="0" i="0" dirty="0">
                <a:solidFill>
                  <a:srgbClr val="5E5E5E"/>
                </a:solidFill>
                <a:effectLst/>
                <a:latin typeface="Open Sans" pitchFamily="2" charset="0"/>
              </a:rPr>
              <a:t> наименования </a:t>
            </a:r>
            <a:r>
              <a:rPr lang="ru-RU" sz="2000" b="0" i="0" dirty="0" err="1">
                <a:solidFill>
                  <a:srgbClr val="5E5E5E"/>
                </a:solidFill>
                <a:effectLst/>
                <a:latin typeface="Open Sans" pitchFamily="2" charset="0"/>
              </a:rPr>
              <a:t>могат</a:t>
            </a:r>
            <a:r>
              <a:rPr lang="ru-RU" sz="2000" b="0" i="0" dirty="0">
                <a:solidFill>
                  <a:srgbClr val="5E5E5E"/>
                </a:solidFill>
                <a:effectLst/>
                <a:latin typeface="Open Sans" pitchFamily="2" charset="0"/>
              </a:rPr>
              <a:t> да </a:t>
            </a:r>
            <a:r>
              <a:rPr lang="ru-RU" sz="2000" b="0" i="0" dirty="0" err="1">
                <a:solidFill>
                  <a:srgbClr val="5E5E5E"/>
                </a:solidFill>
                <a:effectLst/>
                <a:latin typeface="Open Sans" pitchFamily="2" charset="0"/>
              </a:rPr>
              <a:t>кандидатстват</a:t>
            </a:r>
            <a:r>
              <a:rPr lang="ru-RU" sz="2000" b="0" i="0" dirty="0">
                <a:solidFill>
                  <a:srgbClr val="5E5E5E"/>
                </a:solidFill>
                <a:effectLst/>
                <a:latin typeface="Open Sans" pitchFamily="2" charset="0"/>
              </a:rPr>
              <a:t> практически </a:t>
            </a:r>
            <a:r>
              <a:rPr lang="ru-RU" sz="2000" b="1" i="0" dirty="0" err="1">
                <a:solidFill>
                  <a:srgbClr val="02A984"/>
                </a:solidFill>
                <a:effectLst/>
                <a:latin typeface="Open Sans" pitchFamily="2" charset="0"/>
              </a:rPr>
              <a:t>всички</a:t>
            </a:r>
            <a:r>
              <a:rPr lang="ru-RU" sz="2000" b="1" i="0" dirty="0">
                <a:solidFill>
                  <a:srgbClr val="02A984"/>
                </a:solidFill>
                <a:effectLst/>
                <a:latin typeface="Open Sans" pitchFamily="2" charset="0"/>
              </a:rPr>
              <a:t> </a:t>
            </a:r>
            <a:r>
              <a:rPr lang="ru-RU" sz="2000" b="1" i="0" dirty="0" err="1">
                <a:solidFill>
                  <a:srgbClr val="02A984"/>
                </a:solidFill>
                <a:effectLst/>
                <a:latin typeface="Open Sans" pitchFamily="2" charset="0"/>
              </a:rPr>
              <a:t>земеделски</a:t>
            </a:r>
            <a:r>
              <a:rPr lang="ru-RU" sz="2000" b="1" i="0" dirty="0">
                <a:solidFill>
                  <a:srgbClr val="02A984"/>
                </a:solidFill>
                <a:effectLst/>
                <a:latin typeface="Open Sans" pitchFamily="2" charset="0"/>
              </a:rPr>
              <a:t> </a:t>
            </a:r>
            <a:r>
              <a:rPr lang="ru-RU" sz="2000" b="1" i="0" dirty="0" err="1">
                <a:solidFill>
                  <a:srgbClr val="02A984"/>
                </a:solidFill>
                <a:effectLst/>
                <a:latin typeface="Open Sans" pitchFamily="2" charset="0"/>
              </a:rPr>
              <a:t>продукти</a:t>
            </a:r>
            <a:r>
              <a:rPr lang="ru-RU" sz="2000" b="1" i="0" dirty="0">
                <a:solidFill>
                  <a:srgbClr val="02A984"/>
                </a:solidFill>
                <a:effectLst/>
                <a:latin typeface="Open Sans" pitchFamily="2" charset="0"/>
              </a:rPr>
              <a:t> </a:t>
            </a:r>
            <a:r>
              <a:rPr lang="ru-RU" sz="2000" b="0" i="0" dirty="0">
                <a:solidFill>
                  <a:srgbClr val="5E5E5E"/>
                </a:solidFill>
                <a:effectLst/>
                <a:latin typeface="Open Sans" pitchFamily="2" charset="0"/>
              </a:rPr>
              <a:t>и </a:t>
            </a:r>
            <a:r>
              <a:rPr lang="ru-RU" sz="2000" b="1" i="0" dirty="0" err="1">
                <a:solidFill>
                  <a:srgbClr val="02A984"/>
                </a:solidFill>
                <a:effectLst/>
                <a:latin typeface="Open Sans" pitchFamily="2" charset="0"/>
              </a:rPr>
              <a:t>редица</a:t>
            </a:r>
            <a:r>
              <a:rPr lang="ru-RU" sz="2000" b="1" i="0" dirty="0">
                <a:solidFill>
                  <a:srgbClr val="02A984"/>
                </a:solidFill>
                <a:effectLst/>
                <a:latin typeface="Open Sans" pitchFamily="2" charset="0"/>
              </a:rPr>
              <a:t> </a:t>
            </a:r>
            <a:r>
              <a:rPr lang="ru-RU" sz="2000" b="1" i="0" dirty="0" err="1">
                <a:solidFill>
                  <a:srgbClr val="02A984"/>
                </a:solidFill>
                <a:effectLst/>
                <a:latin typeface="Open Sans" pitchFamily="2" charset="0"/>
              </a:rPr>
              <a:t>преработени</a:t>
            </a:r>
            <a:r>
              <a:rPr lang="ru-RU" sz="2000" b="1" i="0" dirty="0">
                <a:solidFill>
                  <a:srgbClr val="02A984"/>
                </a:solidFill>
                <a:effectLst/>
                <a:latin typeface="Open Sans" pitchFamily="2" charset="0"/>
              </a:rPr>
              <a:t> храни</a:t>
            </a:r>
            <a:r>
              <a:rPr lang="ru-RU" sz="2000" b="0" i="0" dirty="0">
                <a:solidFill>
                  <a:srgbClr val="5E5E5E"/>
                </a:solidFill>
                <a:effectLst/>
                <a:latin typeface="Open Sans" pitchFamily="2" charset="0"/>
              </a:rPr>
              <a:t>.</a:t>
            </a:r>
            <a:endParaRPr lang="en-U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A9D520-69C0-42C0-93AB-2489783EE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6248" y="0"/>
            <a:ext cx="2585752" cy="25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0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C8CD969-81C2-767E-A453-8733A06DF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872" y="5322588"/>
            <a:ext cx="1112212" cy="789312"/>
          </a:xfrm>
          <a:prstGeom prst="rect">
            <a:avLst/>
          </a:prstGeom>
        </p:spPr>
      </p:pic>
      <p:sp>
        <p:nvSpPr>
          <p:cNvPr id="6" name="TextBox 56">
            <a:extLst>
              <a:ext uri="{FF2B5EF4-FFF2-40B4-BE49-F238E27FC236}">
                <a16:creationId xmlns:a16="http://schemas.microsoft.com/office/drawing/2014/main" id="{C26E19ED-AF75-4C11-564E-4EB77E6AEF66}"/>
              </a:ext>
            </a:extLst>
          </p:cNvPr>
          <p:cNvSpPr txBox="1"/>
          <p:nvPr/>
        </p:nvSpPr>
        <p:spPr>
          <a:xfrm>
            <a:off x="9023679" y="6238940"/>
            <a:ext cx="3025347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www.interregeurope.eu/SMEOrigin</a:t>
            </a:r>
          </a:p>
        </p:txBody>
      </p:sp>
      <p:sp>
        <p:nvSpPr>
          <p:cNvPr id="9" name="Textfeld 16">
            <a:extLst>
              <a:ext uri="{FF2B5EF4-FFF2-40B4-BE49-F238E27FC236}">
                <a16:creationId xmlns:a16="http://schemas.microsoft.com/office/drawing/2014/main" id="{D80590FE-6BAB-407A-BFBA-03FF352CD3CC}"/>
              </a:ext>
            </a:extLst>
          </p:cNvPr>
          <p:cNvSpPr txBox="1"/>
          <p:nvPr/>
        </p:nvSpPr>
        <p:spPr>
          <a:xfrm>
            <a:off x="743954" y="5362961"/>
            <a:ext cx="1389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Странджански манов мед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bg-BG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Манов мед от Странджа</a:t>
            </a:r>
            <a:endParaRPr lang="de-AT" sz="1000" dirty="0">
              <a:solidFill>
                <a:schemeClr val="tx2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A9B78CD6-15CF-4961-97A3-8A5A7B7F821A}"/>
              </a:ext>
            </a:extLst>
          </p:cNvPr>
          <p:cNvSpPr/>
          <p:nvPr/>
        </p:nvSpPr>
        <p:spPr>
          <a:xfrm>
            <a:off x="805923" y="4041319"/>
            <a:ext cx="1408945" cy="1219677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2A984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E6D8D1-C8AF-4D93-A524-D8110690A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131" y="1135815"/>
            <a:ext cx="2838977" cy="2838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9D67B0-C816-4B6E-99DB-0788D9D96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876" y="1135815"/>
            <a:ext cx="2883854" cy="2883854"/>
          </a:xfrm>
          <a:prstGeom prst="rect">
            <a:avLst/>
          </a:prstGeom>
        </p:spPr>
      </p:pic>
      <p:sp>
        <p:nvSpPr>
          <p:cNvPr id="15" name="Textfeld 16">
            <a:extLst>
              <a:ext uri="{FF2B5EF4-FFF2-40B4-BE49-F238E27FC236}">
                <a16:creationId xmlns:a16="http://schemas.microsoft.com/office/drawing/2014/main" id="{73B039F3-FA68-4E89-A753-B4FD06CA42F7}"/>
              </a:ext>
            </a:extLst>
          </p:cNvPr>
          <p:cNvSpPr txBox="1"/>
          <p:nvPr/>
        </p:nvSpPr>
        <p:spPr>
          <a:xfrm>
            <a:off x="7030989" y="5322588"/>
            <a:ext cx="1389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Българско розово масло</a:t>
            </a:r>
            <a:endParaRPr lang="de-AT" sz="1400" dirty="0">
              <a:solidFill>
                <a:schemeClr val="tx2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feld 16">
            <a:extLst>
              <a:ext uri="{FF2B5EF4-FFF2-40B4-BE49-F238E27FC236}">
                <a16:creationId xmlns:a16="http://schemas.microsoft.com/office/drawing/2014/main" id="{25C77F86-2D2A-4CAA-86C9-FB07E4E506A3}"/>
              </a:ext>
            </a:extLst>
          </p:cNvPr>
          <p:cNvSpPr txBox="1"/>
          <p:nvPr/>
        </p:nvSpPr>
        <p:spPr>
          <a:xfrm>
            <a:off x="8772632" y="5298225"/>
            <a:ext cx="163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Горнооряховски суджук</a:t>
            </a:r>
            <a:endParaRPr lang="de-AT" sz="1400" dirty="0">
              <a:solidFill>
                <a:schemeClr val="tx2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A8EA739-710B-43DA-9340-DEEEB0F96DF1}"/>
              </a:ext>
            </a:extLst>
          </p:cNvPr>
          <p:cNvSpPr txBox="1">
            <a:spLocks/>
          </p:cNvSpPr>
          <p:nvPr/>
        </p:nvSpPr>
        <p:spPr>
          <a:xfrm>
            <a:off x="3395583" y="672088"/>
            <a:ext cx="5402479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bg-BG" sz="3600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ЗНП </a:t>
            </a:r>
            <a:r>
              <a:rPr lang="bg-BG" sz="36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</a:t>
            </a:r>
            <a:r>
              <a:rPr lang="bg-BG" sz="3600" b="1" kern="100" dirty="0">
                <a:solidFill>
                  <a:srgbClr val="02A98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ЗГУ</a:t>
            </a:r>
            <a:r>
              <a:rPr lang="en-US" sz="36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36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bg-BG" sz="36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България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4E7D5AE5-E4E7-4F52-B0BA-5FC7DFF62C2E}"/>
              </a:ext>
            </a:extLst>
          </p:cNvPr>
          <p:cNvSpPr/>
          <p:nvPr/>
        </p:nvSpPr>
        <p:spPr>
          <a:xfrm>
            <a:off x="2281943" y="4041319"/>
            <a:ext cx="1408945" cy="1219677"/>
          </a:xfrm>
          <a:prstGeom prst="hexagon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solidFill>
              <a:srgbClr val="02A984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343D5F6-FC66-412F-9723-780BC4D92BEA}"/>
              </a:ext>
            </a:extLst>
          </p:cNvPr>
          <p:cNvSpPr/>
          <p:nvPr/>
        </p:nvSpPr>
        <p:spPr>
          <a:xfrm>
            <a:off x="3771636" y="4041318"/>
            <a:ext cx="1408945" cy="1219677"/>
          </a:xfrm>
          <a:prstGeom prst="hexagon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solidFill>
              <a:srgbClr val="02A984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feld 16">
            <a:extLst>
              <a:ext uri="{FF2B5EF4-FFF2-40B4-BE49-F238E27FC236}">
                <a16:creationId xmlns:a16="http://schemas.microsoft.com/office/drawing/2014/main" id="{0D1DF2FF-3A9A-4EDA-ABEC-8189BF7FF33D}"/>
              </a:ext>
            </a:extLst>
          </p:cNvPr>
          <p:cNvSpPr txBox="1"/>
          <p:nvPr/>
        </p:nvSpPr>
        <p:spPr>
          <a:xfrm>
            <a:off x="2276958" y="5362961"/>
            <a:ext cx="1389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Българско </a:t>
            </a:r>
          </a:p>
          <a:p>
            <a:pPr algn="ctr"/>
            <a:r>
              <a:rPr lang="bg-BG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кисело </a:t>
            </a:r>
          </a:p>
          <a:p>
            <a:pPr algn="ctr"/>
            <a:r>
              <a:rPr lang="bg-BG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мляко</a:t>
            </a:r>
            <a:endParaRPr lang="de-AT" sz="1000" dirty="0">
              <a:solidFill>
                <a:schemeClr val="tx2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feld 16">
            <a:extLst>
              <a:ext uri="{FF2B5EF4-FFF2-40B4-BE49-F238E27FC236}">
                <a16:creationId xmlns:a16="http://schemas.microsoft.com/office/drawing/2014/main" id="{4E174AC5-8E7F-4B31-861D-145FF0F3423E}"/>
              </a:ext>
            </a:extLst>
          </p:cNvPr>
          <p:cNvSpPr txBox="1"/>
          <p:nvPr/>
        </p:nvSpPr>
        <p:spPr>
          <a:xfrm>
            <a:off x="3809962" y="5342923"/>
            <a:ext cx="1389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Българско бяло саламурено сирене</a:t>
            </a:r>
            <a:endParaRPr lang="de-AT" sz="1000" dirty="0">
              <a:solidFill>
                <a:schemeClr val="tx2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0C2A8736-7C08-4277-840C-D11217A57709}"/>
              </a:ext>
            </a:extLst>
          </p:cNvPr>
          <p:cNvSpPr/>
          <p:nvPr/>
        </p:nvSpPr>
        <p:spPr>
          <a:xfrm>
            <a:off x="7011421" y="4019669"/>
            <a:ext cx="1408945" cy="1219677"/>
          </a:xfrm>
          <a:prstGeom prst="hexagon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solidFill>
              <a:srgbClr val="02A984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A774CADE-06AE-4E82-8F17-AB2171787DA3}"/>
              </a:ext>
            </a:extLst>
          </p:cNvPr>
          <p:cNvSpPr/>
          <p:nvPr/>
        </p:nvSpPr>
        <p:spPr>
          <a:xfrm>
            <a:off x="8846865" y="4019669"/>
            <a:ext cx="1408945" cy="1219677"/>
          </a:xfrm>
          <a:prstGeom prst="hexagon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solidFill>
              <a:srgbClr val="02A984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557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e6eb3a-7ea4-49f7-9090-f7208eec3b38" xsi:nil="true"/>
    <lcf76f155ced4ddcb4097134ff3c332f xmlns="b000e791-15ec-452c-beec-d2fcfcdd525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0969C92E05ED4AAF57AED86F8486A0" ma:contentTypeVersion="10" ma:contentTypeDescription="Ein neues Dokument erstellen." ma:contentTypeScope="" ma:versionID="fad8550d7385ccb6cbf746c8b758ff14">
  <xsd:schema xmlns:xsd="http://www.w3.org/2001/XMLSchema" xmlns:xs="http://www.w3.org/2001/XMLSchema" xmlns:p="http://schemas.microsoft.com/office/2006/metadata/properties" xmlns:ns2="b000e791-15ec-452c-beec-d2fcfcdd5257" xmlns:ns3="51e6eb3a-7ea4-49f7-9090-f7208eec3b38" targetNamespace="http://schemas.microsoft.com/office/2006/metadata/properties" ma:root="true" ma:fieldsID="e616a6f4996d8e6aa9f1ea71e81a57ec" ns2:_="" ns3:_="">
    <xsd:import namespace="b000e791-15ec-452c-beec-d2fcfcdd5257"/>
    <xsd:import namespace="51e6eb3a-7ea4-49f7-9090-f7208eec3b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0e791-15ec-452c-beec-d2fcfcdd5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5002f4bd-6c80-4d8c-a9d4-0473ef2489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6eb3a-7ea4-49f7-9090-f7208eec3b3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35163af-22af-448b-8e40-b2978d5167c1}" ma:internalName="TaxCatchAll" ma:showField="CatchAllData" ma:web="51e6eb3a-7ea4-49f7-9090-f7208eec3b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3FC793-0237-4EB2-9E54-581B2D1B3CF6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51e6eb3a-7ea4-49f7-9090-f7208eec3b38"/>
    <ds:schemaRef ds:uri="http://purl.org/dc/terms/"/>
    <ds:schemaRef ds:uri="http://schemas.microsoft.com/office/infopath/2007/PartnerControls"/>
    <ds:schemaRef ds:uri="b000e791-15ec-452c-beec-d2fcfcdd525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6B90-013F-4AF7-8572-E51944300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0e791-15ec-452c-beec-d2fcfcdd5257"/>
    <ds:schemaRef ds:uri="51e6eb3a-7ea4-49f7-9090-f7208eec3b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1597</TotalTime>
  <Words>1315</Words>
  <Application>Microsoft Office PowerPoint</Application>
  <PresentationFormat>Widescreen</PresentationFormat>
  <Paragraphs>151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Open Sans</vt:lpstr>
      <vt:lpstr>Open Sans Semibold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PR, SZ REDA</cp:lastModifiedBy>
  <cp:revision>48</cp:revision>
  <dcterms:created xsi:type="dcterms:W3CDTF">2021-10-28T12:22:03Z</dcterms:created>
  <dcterms:modified xsi:type="dcterms:W3CDTF">2023-09-19T12:58:40Z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0x010100D00969C92E05ED4AAF57AED86F8486A0</vt:lpwstr>
  </property>
  <property fmtid="{D5CDD505-2E9C-101B-9397-08002B2CF9AE}" pid="3" name="MediaServiceImageTags">
    <vt:lpwstr/>
  </property>
</Properties>
</file>